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51"/>
  </p:notesMasterIdLst>
  <p:sldIdLst>
    <p:sldId id="298" r:id="rId2"/>
    <p:sldId id="313" r:id="rId3"/>
    <p:sldId id="316" r:id="rId4"/>
    <p:sldId id="318" r:id="rId5"/>
    <p:sldId id="301" r:id="rId6"/>
    <p:sldId id="299" r:id="rId7"/>
    <p:sldId id="317" r:id="rId8"/>
    <p:sldId id="314" r:id="rId9"/>
    <p:sldId id="312" r:id="rId10"/>
    <p:sldId id="315" r:id="rId11"/>
    <p:sldId id="302" r:id="rId12"/>
    <p:sldId id="303" r:id="rId13"/>
    <p:sldId id="320" r:id="rId14"/>
    <p:sldId id="319" r:id="rId15"/>
    <p:sldId id="304" r:id="rId16"/>
    <p:sldId id="323" r:id="rId17"/>
    <p:sldId id="325" r:id="rId18"/>
    <p:sldId id="321" r:id="rId19"/>
    <p:sldId id="324" r:id="rId20"/>
    <p:sldId id="326" r:id="rId21"/>
    <p:sldId id="327" r:id="rId22"/>
    <p:sldId id="328" r:id="rId23"/>
    <p:sldId id="306" r:id="rId24"/>
    <p:sldId id="330" r:id="rId25"/>
    <p:sldId id="331" r:id="rId26"/>
    <p:sldId id="332" r:id="rId27"/>
    <p:sldId id="307" r:id="rId28"/>
    <p:sldId id="335" r:id="rId29"/>
    <p:sldId id="336" r:id="rId30"/>
    <p:sldId id="337" r:id="rId31"/>
    <p:sldId id="338" r:id="rId32"/>
    <p:sldId id="333" r:id="rId33"/>
    <p:sldId id="334" r:id="rId34"/>
    <p:sldId id="339" r:id="rId35"/>
    <p:sldId id="340" r:id="rId36"/>
    <p:sldId id="341" r:id="rId37"/>
    <p:sldId id="342" r:id="rId38"/>
    <p:sldId id="343" r:id="rId39"/>
    <p:sldId id="344" r:id="rId40"/>
    <p:sldId id="345" r:id="rId41"/>
    <p:sldId id="346" r:id="rId42"/>
    <p:sldId id="347" r:id="rId43"/>
    <p:sldId id="348" r:id="rId44"/>
    <p:sldId id="349" r:id="rId45"/>
    <p:sldId id="350" r:id="rId46"/>
    <p:sldId id="351" r:id="rId47"/>
    <p:sldId id="352" r:id="rId48"/>
    <p:sldId id="353" r:id="rId49"/>
    <p:sldId id="354" r:id="rId50"/>
  </p:sldIdLst>
  <p:sldSz cx="9144000" cy="6858000" type="screen4x3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作者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0066"/>
    <a:srgbClr val="DEA400"/>
    <a:srgbClr val="926F00"/>
    <a:srgbClr val="5ED802"/>
    <a:srgbClr val="66EC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75" autoAdjust="0"/>
    <p:restoredTop sz="94660"/>
  </p:normalViewPr>
  <p:slideViewPr>
    <p:cSldViewPr>
      <p:cViewPr varScale="1">
        <p:scale>
          <a:sx n="98" d="100"/>
          <a:sy n="98" d="100"/>
        </p:scale>
        <p:origin x="1842" y="7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B488F7-1FAC-40D2-BB7E-BA3CE28D8950}" type="datetimeFigureOut">
              <a:rPr lang="en-US" smtClean="0"/>
              <a:pPr/>
              <a:t>8/24/2019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2D21D1-52E2-420B-B491-CFF6D7BB79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4786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886200"/>
            <a:ext cx="9144000" cy="2971800"/>
          </a:xfrm>
          <a:prstGeom prst="rect">
            <a:avLst/>
          </a:prstGeom>
          <a:gradFill flip="none" rotWithShape="1">
            <a:gsLst>
              <a:gs pos="100000">
                <a:schemeClr val="bg1">
                  <a:lumMod val="65000"/>
                  <a:alpha val="53000"/>
                </a:schemeClr>
              </a:gs>
              <a:gs pos="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887117"/>
            <a:ext cx="7772400" cy="610820"/>
          </a:xfrm>
        </p:spPr>
        <p:txBody>
          <a:bodyPr/>
          <a:lstStyle>
            <a:lvl1pPr algn="ctr">
              <a:defRPr lang="en-US" sz="40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399020"/>
            <a:ext cx="6400800" cy="764440"/>
          </a:xfrm>
        </p:spPr>
        <p:txBody>
          <a:bodyPr>
            <a:normAutofit/>
          </a:bodyPr>
          <a:lstStyle>
            <a:lvl1pPr marL="0" indent="0" algn="ctr">
              <a:buNone/>
              <a:defRPr lang="en-US" sz="2400" kern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6094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8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3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8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2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7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8D6DB-6798-42D2-B9AD-FC6F1C72FC30}" type="datetimeFigureOut">
              <a:rPr lang="en-US" smtClean="0"/>
              <a:pPr/>
              <a:t>8/24/2019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DE275-BE14-4364-AEA2-5F5667C0FD4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541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3"/>
            <a:ext cx="5486400" cy="566739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4300"/>
            </a:lvl1pPr>
            <a:lvl2pPr marL="609493" indent="0">
              <a:buNone/>
              <a:defRPr sz="3700"/>
            </a:lvl2pPr>
            <a:lvl3pPr marL="1218987" indent="0">
              <a:buNone/>
              <a:defRPr sz="3200"/>
            </a:lvl3pPr>
            <a:lvl4pPr marL="1828480" indent="0">
              <a:buNone/>
              <a:defRPr sz="2700"/>
            </a:lvl4pPr>
            <a:lvl5pPr marL="2437973" indent="0">
              <a:buNone/>
              <a:defRPr sz="2700"/>
            </a:lvl5pPr>
            <a:lvl6pPr marL="3047467" indent="0">
              <a:buNone/>
              <a:defRPr sz="2700"/>
            </a:lvl6pPr>
            <a:lvl7pPr marL="3656960" indent="0">
              <a:buNone/>
              <a:defRPr sz="2700"/>
            </a:lvl7pPr>
            <a:lvl8pPr marL="4266453" indent="0">
              <a:buNone/>
              <a:defRPr sz="2700"/>
            </a:lvl8pPr>
            <a:lvl9pPr marL="4875947" indent="0">
              <a:buNone/>
              <a:defRPr sz="27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41"/>
            <a:ext cx="5486400" cy="804863"/>
          </a:xfrm>
        </p:spPr>
        <p:txBody>
          <a:bodyPr/>
          <a:lstStyle>
            <a:lvl1pPr marL="0" indent="0">
              <a:buNone/>
              <a:defRPr sz="19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8/24/2019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8142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8/24/2019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1580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2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2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8/24/2019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0223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9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8/24/2019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7184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8/24/2019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236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4"/>
            <a:ext cx="7772400" cy="1362075"/>
          </a:xfrm>
        </p:spPr>
        <p:txBody>
          <a:bodyPr anchor="t"/>
          <a:lstStyle>
            <a:lvl1pPr algn="l">
              <a:defRPr sz="53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6"/>
            <a:ext cx="7772400" cy="1500187"/>
          </a:xfrm>
        </p:spPr>
        <p:txBody>
          <a:bodyPr anchor="b"/>
          <a:lstStyle>
            <a:lvl1pPr marL="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8/24/2019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1707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4"/>
            <a:ext cx="4038600" cy="4525963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4"/>
            <a:ext cx="4038600" cy="4525963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8/24/2019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186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6"/>
            <a:ext cx="4040188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6"/>
            <a:ext cx="4041775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8/24/2019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8990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8/24/2019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874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8/24/2019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2494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3" y="273052"/>
            <a:ext cx="3008313" cy="1162051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5"/>
            <a:ext cx="5111750" cy="5853113"/>
          </a:xfrm>
        </p:spPr>
        <p:txBody>
          <a:bodyPr/>
          <a:lstStyle>
            <a:lvl1pPr>
              <a:defRPr sz="4300"/>
            </a:lvl1pPr>
            <a:lvl2pPr>
              <a:defRPr sz="3700"/>
            </a:lvl2pPr>
            <a:lvl3pPr>
              <a:defRPr sz="3200"/>
            </a:lvl3pPr>
            <a:lvl4pPr>
              <a:defRPr sz="2700"/>
            </a:lvl4pPr>
            <a:lvl5pPr>
              <a:defRPr sz="2700"/>
            </a:lvl5pPr>
            <a:lvl6pPr>
              <a:defRPr sz="2700"/>
            </a:lvl6pPr>
            <a:lvl7pPr>
              <a:defRPr sz="2700"/>
            </a:lvl7pPr>
            <a:lvl8pPr>
              <a:defRPr sz="2700"/>
            </a:lvl8pPr>
            <a:lvl9pPr>
              <a:defRPr sz="2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3" y="1435105"/>
            <a:ext cx="3008313" cy="4691063"/>
          </a:xfrm>
        </p:spPr>
        <p:txBody>
          <a:bodyPr/>
          <a:lstStyle>
            <a:lvl1pPr marL="0" indent="0">
              <a:buNone/>
              <a:defRPr sz="19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8/24/2019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0817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42"/>
            <a:ext cx="8229600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38428"/>
            <a:ext cx="8229600" cy="4987739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4"/>
            <a:ext cx="2133600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5404F2-BE9A-4460-8815-8F645183555F}" type="datetimeFigureOut">
              <a:rPr lang="en-US" smtClean="0"/>
              <a:pPr/>
              <a:t>8/24/2019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4"/>
            <a:ext cx="2895600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1" y="6356354"/>
            <a:ext cx="2133600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508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1218987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20" indent="-457120" algn="l" defTabSz="1218987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tx1"/>
          </a:solidFill>
          <a:latin typeface="+mj-lt"/>
          <a:ea typeface="+mn-ea"/>
          <a:cs typeface="+mn-cs"/>
        </a:defRPr>
      </a:lvl1pPr>
      <a:lvl2pPr marL="990427" indent="-380933" algn="l" defTabSz="1218987" rtl="0" eaLnBrk="1" latinLnBrk="0" hangingPunct="1">
        <a:spcBef>
          <a:spcPct val="20000"/>
        </a:spcBef>
        <a:buFont typeface="Arial" pitchFamily="34" charset="0"/>
        <a:buChar char="–"/>
        <a:defRPr sz="3200" kern="1200">
          <a:solidFill>
            <a:schemeClr val="tx1"/>
          </a:solidFill>
          <a:latin typeface="+mj-lt"/>
          <a:ea typeface="+mn-ea"/>
          <a:cs typeface="+mn-cs"/>
        </a:defRPr>
      </a:lvl2pPr>
      <a:lvl3pPr marL="152373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j-lt"/>
          <a:ea typeface="+mn-ea"/>
          <a:cs typeface="+mn-cs"/>
        </a:defRPr>
      </a:lvl3pPr>
      <a:lvl4pPr marL="2133227" indent="-304747" algn="l" defTabSz="1218987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j-lt"/>
          <a:ea typeface="+mn-ea"/>
          <a:cs typeface="+mn-cs"/>
        </a:defRPr>
      </a:lvl4pPr>
      <a:lvl5pPr marL="2742720" indent="-304747" algn="l" defTabSz="1218987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j-lt"/>
          <a:ea typeface="+mn-ea"/>
          <a:cs typeface="+mn-cs"/>
        </a:defRPr>
      </a:lvl5pPr>
      <a:lvl6pPr marL="335221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707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200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69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s://nextjournal.com/jbieler/adding-static-type-checking-to-julia-in-100-lines-of-code/" TargetMode="External"/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thautwarm/MLStyle.jl/blob/master/acknowledgements.txt" TargetMode="External"/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80728"/>
            <a:ext cx="9144000" cy="5433391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229600" cy="711081"/>
          </a:xfrm>
        </p:spPr>
        <p:txBody>
          <a:bodyPr/>
          <a:lstStyle/>
          <a:p>
            <a:pPr algn="ctr"/>
            <a:r>
              <a:rPr lang="en-US" altLang="zh-CN" sz="54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Eras Medium ITC" panose="020B0602030504020804" pitchFamily="34" charset="0"/>
              </a:rPr>
              <a:t>MLStyle.jl</a:t>
            </a:r>
            <a:endParaRPr lang="zh-CN" altLang="en-US" sz="5400" b="1" dirty="0">
              <a:solidFill>
                <a:schemeClr val="tx2">
                  <a:lumMod val="60000"/>
                  <a:lumOff val="40000"/>
                </a:schemeClr>
              </a:solidFill>
              <a:latin typeface="Eras Medium ITC" panose="020B0602030504020804" pitchFamily="34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491880" y="1124744"/>
            <a:ext cx="5400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chemeClr val="accent4">
                    <a:lumMod val="50000"/>
                  </a:schemeClr>
                </a:solidFill>
              </a:rPr>
              <a:t>Providing Functional </a:t>
            </a:r>
            <a:r>
              <a:rPr lang="en-US" altLang="zh-CN" sz="1800" dirty="0" smtClean="0">
                <a:solidFill>
                  <a:schemeClr val="accent4">
                    <a:lumMod val="50000"/>
                  </a:schemeClr>
                </a:solidFill>
              </a:rPr>
              <a:t>Programming Infrastructures</a:t>
            </a:r>
            <a:endParaRPr lang="zh-CN" altLang="en-US" sz="1800" dirty="0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5397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827584" y="1628800"/>
            <a:ext cx="8064896" cy="36822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  <a:spcBef>
                <a:spcPct val="0"/>
              </a:spcBef>
            </a:pPr>
            <a:r>
              <a:rPr lang="en-US" altLang="zh-CN" dirty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  <a:ea typeface="+mj-ea"/>
                <a:cs typeface="+mj-cs"/>
              </a:rPr>
              <a:t>Better is </a:t>
            </a:r>
            <a:r>
              <a:rPr lang="en-US" altLang="zh-CN" dirty="0" smtClean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  <a:ea typeface="+mj-ea"/>
                <a:cs typeface="+mj-cs"/>
              </a:rPr>
              <a:t>better. To </a:t>
            </a:r>
            <a:r>
              <a:rPr lang="en-US" altLang="zh-CN" dirty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  <a:ea typeface="+mj-ea"/>
                <a:cs typeface="+mj-cs"/>
              </a:rPr>
              <a:t>gain better</a:t>
            </a:r>
          </a:p>
          <a:p>
            <a:pPr indent="-342900">
              <a:lnSpc>
                <a:spcPct val="20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  <a:ea typeface="+mj-ea"/>
                <a:cs typeface="+mj-cs"/>
              </a:rPr>
              <a:t>Maintenance: writing maintainable code faster</a:t>
            </a:r>
          </a:p>
          <a:p>
            <a:pPr indent="-342900">
              <a:lnSpc>
                <a:spcPct val="20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  <a:ea typeface="+mj-ea"/>
                <a:cs typeface="+mj-cs"/>
              </a:rPr>
              <a:t>Readability: writing readable code faster</a:t>
            </a:r>
          </a:p>
          <a:p>
            <a:pPr indent="-342900">
              <a:lnSpc>
                <a:spcPct val="20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  <a:ea typeface="+mj-ea"/>
                <a:cs typeface="+mj-cs"/>
              </a:rPr>
              <a:t>Efficiency:  writing faster code faster</a:t>
            </a:r>
          </a:p>
          <a:p>
            <a:pPr indent="-342900">
              <a:lnSpc>
                <a:spcPct val="20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  <a:ea typeface="+mj-ea"/>
                <a:cs typeface="+mj-cs"/>
              </a:rPr>
              <a:t>Extensibility: writing extensible code faster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1979712" y="242714"/>
            <a:ext cx="44644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Eras Medium ITC" panose="020B0602030504020804" pitchFamily="34" charset="0"/>
                <a:ea typeface="+mj-ea"/>
                <a:cs typeface="+mj-cs"/>
              </a:rPr>
              <a:t>Motivations</a:t>
            </a:r>
            <a:endParaRPr lang="zh-CN" altLang="en-US" sz="5400" b="1" dirty="0">
              <a:solidFill>
                <a:schemeClr val="tx2">
                  <a:lumMod val="60000"/>
                  <a:lumOff val="40000"/>
                </a:schemeClr>
              </a:solidFill>
              <a:latin typeface="Eras Medium ITC" panose="020B0602030504020804" pitchFamily="34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748678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827584" y="1556792"/>
            <a:ext cx="8064896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</a:pPr>
            <a:endParaRPr lang="en-US" altLang="zh-CN" b="1" dirty="0">
              <a:solidFill>
                <a:schemeClr val="accent5">
                  <a:lumMod val="75000"/>
                </a:schemeClr>
              </a:solidFill>
              <a:latin typeface="Candara" panose="020E0502030303020204" pitchFamily="34" charset="0"/>
              <a:ea typeface="+mj-ea"/>
              <a:cs typeface="+mj-cs"/>
            </a:endParaRPr>
          </a:p>
          <a:p>
            <a:pPr indent="-457200">
              <a:lnSpc>
                <a:spcPct val="150000"/>
              </a:lnSpc>
              <a:spcBef>
                <a:spcPct val="0"/>
              </a:spcBef>
              <a:buFont typeface="+mj-lt"/>
              <a:buAutoNum type="arabicPeriod"/>
            </a:pPr>
            <a:r>
              <a:rPr lang="en-US" altLang="zh-CN" b="1" dirty="0" smtClean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  <a:ea typeface="+mj-ea"/>
                <a:cs typeface="+mj-cs"/>
              </a:rPr>
              <a:t>Greatly </a:t>
            </a:r>
            <a:r>
              <a:rPr lang="en-US" altLang="zh-CN" b="1" dirty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  <a:ea typeface="+mj-ea"/>
                <a:cs typeface="+mj-cs"/>
              </a:rPr>
              <a:t>simplify processing complex conditional logics</a:t>
            </a:r>
          </a:p>
          <a:p>
            <a:pPr indent="-457200">
              <a:lnSpc>
                <a:spcPct val="150000"/>
              </a:lnSpc>
              <a:spcBef>
                <a:spcPct val="0"/>
              </a:spcBef>
              <a:buFont typeface="+mj-lt"/>
              <a:buAutoNum type="arabicPeriod"/>
            </a:pPr>
            <a:r>
              <a:rPr lang="en-US" altLang="zh-CN" b="1" dirty="0" smtClean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  <a:ea typeface="+mj-ea"/>
                <a:cs typeface="+mj-cs"/>
              </a:rPr>
              <a:t>Fast</a:t>
            </a:r>
            <a:endParaRPr lang="en-US" altLang="zh-CN" b="1" dirty="0">
              <a:solidFill>
                <a:schemeClr val="accent5">
                  <a:lumMod val="75000"/>
                </a:schemeClr>
              </a:solidFill>
              <a:latin typeface="Candara" panose="020E0502030303020204" pitchFamily="34" charset="0"/>
              <a:ea typeface="+mj-ea"/>
              <a:cs typeface="+mj-cs"/>
            </a:endParaRPr>
          </a:p>
          <a:p>
            <a:pPr indent="-457200">
              <a:lnSpc>
                <a:spcPct val="150000"/>
              </a:lnSpc>
              <a:spcBef>
                <a:spcPct val="0"/>
              </a:spcBef>
              <a:buFont typeface="+mj-lt"/>
              <a:buAutoNum type="arabicPeriod"/>
            </a:pPr>
            <a:r>
              <a:rPr lang="en-US" altLang="zh-CN" b="1" dirty="0" smtClean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  <a:ea typeface="+mj-ea"/>
                <a:cs typeface="+mj-cs"/>
              </a:rPr>
              <a:t>Extensible</a:t>
            </a:r>
            <a:endParaRPr lang="en-US" altLang="zh-CN" b="1" dirty="0">
              <a:solidFill>
                <a:schemeClr val="accent5">
                  <a:lumMod val="75000"/>
                </a:schemeClr>
              </a:solidFill>
              <a:latin typeface="Candara" panose="020E0502030303020204" pitchFamily="34" charset="0"/>
              <a:ea typeface="+mj-ea"/>
              <a:cs typeface="+mj-cs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endParaRPr lang="en-US" altLang="zh-CN" b="1" dirty="0">
              <a:solidFill>
                <a:schemeClr val="accent5">
                  <a:lumMod val="75000"/>
                </a:schemeClr>
              </a:solidFill>
              <a:latin typeface="Candara" panose="020E0502030303020204" pitchFamily="34" charset="0"/>
              <a:ea typeface="+mj-ea"/>
              <a:cs typeface="+mj-cs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endParaRPr lang="en-US" altLang="zh-CN" b="1" dirty="0">
              <a:solidFill>
                <a:schemeClr val="accent5">
                  <a:lumMod val="75000"/>
                </a:schemeClr>
              </a:solidFill>
              <a:latin typeface="Candara" panose="020E0502030303020204" pitchFamily="34" charset="0"/>
              <a:ea typeface="+mj-ea"/>
              <a:cs typeface="+mj-cs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endParaRPr lang="en-US" altLang="zh-CN" b="1" dirty="0">
              <a:solidFill>
                <a:schemeClr val="accent5">
                  <a:lumMod val="75000"/>
                </a:schemeClr>
              </a:solidFill>
              <a:latin typeface="Candara" panose="020E0502030303020204" pitchFamily="34" charset="0"/>
              <a:ea typeface="+mj-ea"/>
              <a:cs typeface="+mj-cs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endParaRPr lang="en-US" altLang="zh-CN" b="1" dirty="0">
              <a:solidFill>
                <a:schemeClr val="accent5">
                  <a:lumMod val="75000"/>
                </a:schemeClr>
              </a:solidFill>
              <a:latin typeface="Candara" panose="020E0502030303020204" pitchFamily="34" charset="0"/>
              <a:ea typeface="+mj-ea"/>
              <a:cs typeface="+mj-cs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endParaRPr lang="en-US" altLang="zh-CN" b="1" dirty="0">
              <a:solidFill>
                <a:schemeClr val="accent5">
                  <a:lumMod val="75000"/>
                </a:schemeClr>
              </a:solidFill>
              <a:latin typeface="Candara" panose="020E0502030303020204" pitchFamily="34" charset="0"/>
              <a:ea typeface="+mj-ea"/>
              <a:cs typeface="+mj-cs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endParaRPr lang="en-US" altLang="zh-CN" b="1" dirty="0">
              <a:solidFill>
                <a:schemeClr val="accent5">
                  <a:lumMod val="75000"/>
                </a:schemeClr>
              </a:solidFill>
              <a:latin typeface="Candara" panose="020E0502030303020204" pitchFamily="34" charset="0"/>
              <a:ea typeface="+mj-ea"/>
              <a:cs typeface="+mj-cs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403648" y="476672"/>
            <a:ext cx="63367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Eras Medium ITC" panose="020B0602030504020804" pitchFamily="34" charset="0"/>
                <a:ea typeface="+mj-ea"/>
                <a:cs typeface="+mj-cs"/>
              </a:rPr>
              <a:t>Why use </a:t>
            </a:r>
            <a:r>
              <a:rPr lang="en-US" altLang="zh-CN" sz="5400" b="1" dirty="0" err="1" smtClean="0">
                <a:solidFill>
                  <a:schemeClr val="tx2">
                    <a:lumMod val="60000"/>
                    <a:lumOff val="40000"/>
                  </a:schemeClr>
                </a:solidFill>
                <a:latin typeface="Eras Medium ITC" panose="020B0602030504020804" pitchFamily="34" charset="0"/>
                <a:ea typeface="+mj-ea"/>
                <a:cs typeface="+mj-cs"/>
              </a:rPr>
              <a:t>MLStyle.jl</a:t>
            </a:r>
            <a:endParaRPr lang="zh-CN" altLang="en-US" sz="5400" b="1" dirty="0">
              <a:solidFill>
                <a:schemeClr val="tx2">
                  <a:lumMod val="60000"/>
                  <a:lumOff val="40000"/>
                </a:schemeClr>
              </a:solidFill>
              <a:latin typeface="Eras Medium ITC" panose="020B0602030504020804" pitchFamily="34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2253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539552" y="1196752"/>
            <a:ext cx="8064896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zh-CN" dirty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  <a:ea typeface="+mj-ea"/>
                <a:cs typeface="+mj-cs"/>
              </a:rPr>
              <a:t>Well, </a:t>
            </a:r>
            <a:r>
              <a:rPr lang="en-US" altLang="zh-CN" dirty="0" err="1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  <a:ea typeface="+mj-ea"/>
                <a:cs typeface="+mj-cs"/>
              </a:rPr>
              <a:t>MLStyle.jl</a:t>
            </a:r>
            <a:r>
              <a:rPr lang="en-US" altLang="zh-CN" dirty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  <a:ea typeface="+mj-ea"/>
                <a:cs typeface="+mj-cs"/>
              </a:rPr>
              <a:t> is fast, extensible and makes logics simpler?</a:t>
            </a:r>
          </a:p>
          <a:p>
            <a:pPr indent="-457200">
              <a:lnSpc>
                <a:spcPct val="150000"/>
              </a:lnSpc>
              <a:spcBef>
                <a:spcPct val="0"/>
              </a:spcBef>
              <a:buFont typeface="+mj-lt"/>
              <a:buAutoNum type="arabicPeriod"/>
            </a:pPr>
            <a:endParaRPr lang="en-US" altLang="zh-CN" dirty="0">
              <a:solidFill>
                <a:schemeClr val="accent5">
                  <a:lumMod val="75000"/>
                </a:schemeClr>
              </a:solidFill>
              <a:latin typeface="Candara" panose="020E0502030303020204" pitchFamily="34" charset="0"/>
              <a:ea typeface="+mj-ea"/>
              <a:cs typeface="+mj-cs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zh-CN" dirty="0" smtClean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  <a:ea typeface="+mj-ea"/>
                <a:cs typeface="+mj-cs"/>
              </a:rPr>
              <a:t>I </a:t>
            </a:r>
            <a:r>
              <a:rPr lang="en-US" altLang="zh-CN" dirty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  <a:ea typeface="+mj-ea"/>
                <a:cs typeface="+mj-cs"/>
              </a:rPr>
              <a:t>w</a:t>
            </a:r>
            <a:r>
              <a:rPr lang="en-US" altLang="zh-CN" dirty="0" smtClean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  <a:ea typeface="+mj-ea"/>
                <a:cs typeface="+mj-cs"/>
              </a:rPr>
              <a:t>on’t </a:t>
            </a:r>
            <a:r>
              <a:rPr lang="en-US" altLang="zh-CN" dirty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  <a:ea typeface="+mj-ea"/>
                <a:cs typeface="+mj-cs"/>
              </a:rPr>
              <a:t>talk about why pattern </a:t>
            </a:r>
            <a:r>
              <a:rPr lang="en-US" altLang="zh-CN" dirty="0" smtClean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  <a:ea typeface="+mj-ea"/>
                <a:cs typeface="+mj-cs"/>
              </a:rPr>
              <a:t>matching itself </a:t>
            </a:r>
            <a:r>
              <a:rPr lang="en-US" altLang="zh-CN" dirty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  <a:ea typeface="+mj-ea"/>
                <a:cs typeface="+mj-cs"/>
              </a:rPr>
              <a:t>is </a:t>
            </a:r>
            <a:r>
              <a:rPr lang="en-US" altLang="zh-CN" dirty="0" smtClean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  <a:ea typeface="+mj-ea"/>
                <a:cs typeface="+mj-cs"/>
              </a:rPr>
              <a:t>good, because we’ll </a:t>
            </a:r>
            <a:r>
              <a:rPr lang="en-US" altLang="zh-CN" dirty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  <a:ea typeface="+mj-ea"/>
                <a:cs typeface="+mj-cs"/>
              </a:rPr>
              <a:t>dip into this </a:t>
            </a:r>
            <a:r>
              <a:rPr lang="en-US" altLang="zh-CN" dirty="0" smtClean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  <a:ea typeface="+mj-ea"/>
                <a:cs typeface="+mj-cs"/>
              </a:rPr>
              <a:t>later with examples.</a:t>
            </a:r>
            <a:endParaRPr lang="en-US" altLang="zh-CN" dirty="0">
              <a:solidFill>
                <a:schemeClr val="accent5">
                  <a:lumMod val="75000"/>
                </a:schemeClr>
              </a:solidFill>
              <a:latin typeface="Candara" panose="020E0502030303020204" pitchFamily="34" charset="0"/>
              <a:ea typeface="+mj-ea"/>
              <a:cs typeface="+mj-cs"/>
            </a:endParaRPr>
          </a:p>
          <a:p>
            <a:pPr indent="-457200">
              <a:lnSpc>
                <a:spcPct val="150000"/>
              </a:lnSpc>
              <a:spcBef>
                <a:spcPct val="0"/>
              </a:spcBef>
              <a:buFont typeface="+mj-lt"/>
              <a:buAutoNum type="arabicPeriod"/>
            </a:pPr>
            <a:endParaRPr lang="en-US" altLang="zh-CN" dirty="0">
              <a:solidFill>
                <a:schemeClr val="accent5">
                  <a:lumMod val="75000"/>
                </a:schemeClr>
              </a:solidFill>
              <a:latin typeface="Candara" panose="020E0502030303020204" pitchFamily="34" charset="0"/>
              <a:ea typeface="+mj-ea"/>
              <a:cs typeface="+mj-cs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zh-CN" dirty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  <a:ea typeface="+mj-ea"/>
                <a:cs typeface="+mj-cs"/>
              </a:rPr>
              <a:t>So, how to design and implement the pattern matching that </a:t>
            </a:r>
            <a:r>
              <a:rPr lang="en-US" altLang="zh-CN" dirty="0" smtClean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  <a:ea typeface="+mj-ea"/>
                <a:cs typeface="+mj-cs"/>
              </a:rPr>
              <a:t>is </a:t>
            </a:r>
            <a:r>
              <a:rPr lang="en-US" altLang="zh-CN" b="1" dirty="0" smtClean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  <a:ea typeface="+mj-ea"/>
                <a:cs typeface="+mj-cs"/>
              </a:rPr>
              <a:t>extensible and </a:t>
            </a:r>
            <a:r>
              <a:rPr lang="en-US" altLang="zh-CN" b="1" dirty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  <a:ea typeface="+mj-ea"/>
                <a:cs typeface="+mj-cs"/>
              </a:rPr>
              <a:t>efficient</a:t>
            </a:r>
            <a:r>
              <a:rPr lang="en-US" altLang="zh-CN" dirty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  <a:ea typeface="+mj-ea"/>
                <a:cs typeface="+mj-cs"/>
              </a:rPr>
              <a:t>?</a:t>
            </a:r>
          </a:p>
          <a:p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328891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755576" y="1196752"/>
            <a:ext cx="80648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847" y="0"/>
            <a:ext cx="80563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715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4873" y="-99392"/>
            <a:ext cx="9324528" cy="8004748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54943" y="404664"/>
            <a:ext cx="806489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b="1" dirty="0">
                <a:solidFill>
                  <a:srgbClr val="CC0066"/>
                </a:solidFill>
                <a:latin typeface="Eras Medium ITC" panose="020B0602030504020804" pitchFamily="34" charset="0"/>
                <a:ea typeface="+mj-ea"/>
                <a:cs typeface="+mj-cs"/>
              </a:rPr>
              <a:t>Case</a:t>
            </a:r>
            <a:r>
              <a:rPr lang="en-US" altLang="zh-CN" sz="54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Eras Medium ITC" panose="020B0602030504020804" pitchFamily="34" charset="0"/>
                <a:ea typeface="+mj-ea"/>
                <a:cs typeface="+mj-cs"/>
              </a:rPr>
              <a:t> </a:t>
            </a:r>
            <a:r>
              <a:rPr lang="en-US" altLang="zh-CN" sz="54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Eras Medium ITC" panose="020B0602030504020804" pitchFamily="34" charset="0"/>
                <a:ea typeface="+mj-ea"/>
                <a:cs typeface="+mj-cs"/>
              </a:rPr>
              <a:t>study</a:t>
            </a:r>
            <a:endParaRPr lang="en-US" altLang="zh-CN" sz="5400" b="1" dirty="0">
              <a:solidFill>
                <a:schemeClr val="tx2">
                  <a:lumMod val="60000"/>
                  <a:lumOff val="40000"/>
                </a:schemeClr>
              </a:solidFill>
              <a:latin typeface="Eras Medium ITC" panose="020B0602030504020804" pitchFamily="34" charset="0"/>
              <a:ea typeface="+mj-ea"/>
              <a:cs typeface="+mj-cs"/>
            </a:endParaRPr>
          </a:p>
          <a:p>
            <a:pPr algn="ctr"/>
            <a:endParaRPr lang="en-US" altLang="zh-CN" sz="5400" b="1" dirty="0">
              <a:solidFill>
                <a:schemeClr val="tx2">
                  <a:lumMod val="60000"/>
                  <a:lumOff val="40000"/>
                </a:schemeClr>
              </a:solidFill>
              <a:latin typeface="Eras Medium ITC" panose="020B0602030504020804" pitchFamily="34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140206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圆角矩形 108"/>
          <p:cNvSpPr/>
          <p:nvPr/>
        </p:nvSpPr>
        <p:spPr>
          <a:xfrm>
            <a:off x="4811800" y="4303766"/>
            <a:ext cx="3547799" cy="244478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圆角矩形 96"/>
          <p:cNvSpPr/>
          <p:nvPr/>
        </p:nvSpPr>
        <p:spPr>
          <a:xfrm>
            <a:off x="870241" y="4015698"/>
            <a:ext cx="3285779" cy="25117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" name="Straight Arrow Connector 13"/>
          <p:cNvCxnSpPr>
            <a:stCxn id="46" idx="3"/>
            <a:endCxn id="32" idx="0"/>
          </p:cNvCxnSpPr>
          <p:nvPr/>
        </p:nvCxnSpPr>
        <p:spPr>
          <a:xfrm>
            <a:off x="4808799" y="1636636"/>
            <a:ext cx="3017707" cy="375684"/>
          </a:xfrm>
          <a:prstGeom prst="bentConnector2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3"/>
          <p:cNvCxnSpPr>
            <a:stCxn id="46" idx="1"/>
            <a:endCxn id="48" idx="0"/>
          </p:cNvCxnSpPr>
          <p:nvPr/>
        </p:nvCxnSpPr>
        <p:spPr>
          <a:xfrm rot="10800000" flipV="1">
            <a:off x="1848619" y="1636636"/>
            <a:ext cx="1736045" cy="375684"/>
          </a:xfrm>
          <a:prstGeom prst="bentConnector2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Flowchart: Terminator 40"/>
          <p:cNvSpPr/>
          <p:nvPr/>
        </p:nvSpPr>
        <p:spPr>
          <a:xfrm>
            <a:off x="7106426" y="2012320"/>
            <a:ext cx="1440160" cy="393099"/>
          </a:xfrm>
          <a:prstGeom prst="flowChartTerminator">
            <a:avLst/>
          </a:prstGeom>
          <a:gradFill>
            <a:gsLst>
              <a:gs pos="0">
                <a:schemeClr val="bg1">
                  <a:alpha val="46000"/>
                </a:schemeClr>
              </a:gs>
              <a:gs pos="77000">
                <a:schemeClr val="tx2">
                  <a:lumMod val="20000"/>
                  <a:lumOff val="80000"/>
                  <a:alpha val="77000"/>
                </a:schemeClr>
              </a:gs>
            </a:gsLst>
            <a:lin ang="2700000" scaled="0"/>
          </a:gradFill>
          <a:ln w="254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800" dirty="0"/>
              <a:t>Whatever</a:t>
            </a:r>
            <a:endParaRPr lang="en-US" sz="1800" dirty="0">
              <a:solidFill>
                <a:schemeClr val="dk1"/>
              </a:solidFill>
            </a:endParaRPr>
          </a:p>
        </p:txBody>
      </p:sp>
      <p:cxnSp>
        <p:nvCxnSpPr>
          <p:cNvPr id="45" name="Straight Arrow Connector 13"/>
          <p:cNvCxnSpPr>
            <a:stCxn id="46" idx="2"/>
            <a:endCxn id="49" idx="0"/>
          </p:cNvCxnSpPr>
          <p:nvPr/>
        </p:nvCxnSpPr>
        <p:spPr>
          <a:xfrm rot="16200000" flipH="1">
            <a:off x="4182428" y="1931133"/>
            <a:ext cx="538117" cy="509511"/>
          </a:xfrm>
          <a:prstGeom prst="bentConnector3">
            <a:avLst>
              <a:gd name="adj1" fmla="val 50000"/>
            </a:avLst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Flowchart: Terminator 40"/>
          <p:cNvSpPr/>
          <p:nvPr/>
        </p:nvSpPr>
        <p:spPr>
          <a:xfrm>
            <a:off x="1003147" y="5615950"/>
            <a:ext cx="1451073" cy="636080"/>
          </a:xfrm>
          <a:prstGeom prst="flowChartTerminator">
            <a:avLst/>
          </a:prstGeom>
          <a:gradFill>
            <a:gsLst>
              <a:gs pos="0">
                <a:schemeClr val="bg1">
                  <a:alpha val="46000"/>
                </a:schemeClr>
              </a:gs>
              <a:gs pos="77000">
                <a:schemeClr val="tx2">
                  <a:lumMod val="20000"/>
                  <a:lumOff val="80000"/>
                  <a:alpha val="77000"/>
                </a:schemeClr>
              </a:gs>
            </a:gsLst>
            <a:lin ang="2700000" scaled="0"/>
          </a:gradFill>
          <a:ln w="254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X[1] :</a:t>
            </a:r>
          </a:p>
          <a:p>
            <a:pPr algn="ctr"/>
            <a:r>
              <a:rPr lang="en-US" sz="1600" dirty="0" smtClean="0"/>
              <a:t>captured as a</a:t>
            </a:r>
            <a:endParaRPr lang="en-US" sz="1600" dirty="0">
              <a:solidFill>
                <a:schemeClr val="dk1"/>
              </a:solidFill>
            </a:endParaRPr>
          </a:p>
        </p:txBody>
      </p:sp>
      <p:sp>
        <p:nvSpPr>
          <p:cNvPr id="46" name="Flowchart: Process 37"/>
          <p:cNvSpPr/>
          <p:nvPr/>
        </p:nvSpPr>
        <p:spPr>
          <a:xfrm>
            <a:off x="3584663" y="1356441"/>
            <a:ext cx="1224136" cy="560390"/>
          </a:xfrm>
          <a:prstGeom prst="flowChartProcess">
            <a:avLst/>
          </a:prstGeom>
          <a:gradFill>
            <a:gsLst>
              <a:gs pos="0">
                <a:schemeClr val="bg1">
                  <a:alpha val="46000"/>
                </a:schemeClr>
              </a:gs>
              <a:gs pos="77000">
                <a:schemeClr val="tx2">
                  <a:lumMod val="20000"/>
                  <a:lumOff val="80000"/>
                  <a:alpha val="77000"/>
                </a:schemeClr>
              </a:gs>
            </a:gsLst>
            <a:lin ang="2700000" scaled="0"/>
          </a:gradFill>
          <a:ln w="254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 dirty="0" err="1" smtClean="0"/>
              <a:t>var</a:t>
            </a:r>
            <a:r>
              <a:rPr lang="en-US" sz="1800" dirty="0"/>
              <a:t> :</a:t>
            </a:r>
            <a:r>
              <a:rPr lang="en-US" sz="1800" dirty="0" smtClean="0"/>
              <a:t> Or</a:t>
            </a:r>
            <a:endParaRPr lang="en-US" sz="1800" dirty="0">
              <a:solidFill>
                <a:schemeClr val="dk1"/>
              </a:solidFill>
            </a:endParaRPr>
          </a:p>
        </p:txBody>
      </p:sp>
      <p:sp>
        <p:nvSpPr>
          <p:cNvPr id="48" name="Flowchart: Process 37"/>
          <p:cNvSpPr/>
          <p:nvPr/>
        </p:nvSpPr>
        <p:spPr>
          <a:xfrm>
            <a:off x="904496" y="2012320"/>
            <a:ext cx="1888244" cy="757553"/>
          </a:xfrm>
          <a:prstGeom prst="flowChartProcess">
            <a:avLst/>
          </a:prstGeom>
          <a:gradFill>
            <a:gsLst>
              <a:gs pos="0">
                <a:schemeClr val="bg1">
                  <a:alpha val="46000"/>
                </a:schemeClr>
              </a:gs>
              <a:gs pos="77000">
                <a:schemeClr val="tx2">
                  <a:lumMod val="20000"/>
                  <a:lumOff val="80000"/>
                  <a:alpha val="77000"/>
                </a:schemeClr>
              </a:gs>
            </a:gsLst>
            <a:lin ang="2700000" scaled="0"/>
          </a:gradFill>
          <a:ln w="254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solidFill>
                  <a:schemeClr val="dk1"/>
                </a:solidFill>
              </a:rPr>
              <a:t>X : </a:t>
            </a:r>
            <a:r>
              <a:rPr lang="en-US" altLang="zh-CN" sz="1600" dirty="0" smtClean="0"/>
              <a:t>Tuple{T1, T2, T3}</a:t>
            </a:r>
            <a:endParaRPr lang="en-US" sz="1600" dirty="0">
              <a:solidFill>
                <a:schemeClr val="dk1"/>
              </a:solidFill>
            </a:endParaRPr>
          </a:p>
        </p:txBody>
      </p:sp>
      <p:sp>
        <p:nvSpPr>
          <p:cNvPr id="49" name="Flowchart: Process 37"/>
          <p:cNvSpPr/>
          <p:nvPr/>
        </p:nvSpPr>
        <p:spPr>
          <a:xfrm>
            <a:off x="4094174" y="2454948"/>
            <a:ext cx="1224136" cy="560390"/>
          </a:xfrm>
          <a:prstGeom prst="flowChartProcess">
            <a:avLst/>
          </a:prstGeom>
          <a:gradFill>
            <a:gsLst>
              <a:gs pos="0">
                <a:schemeClr val="bg1">
                  <a:alpha val="46000"/>
                </a:schemeClr>
              </a:gs>
              <a:gs pos="77000">
                <a:schemeClr val="tx2">
                  <a:lumMod val="20000"/>
                  <a:lumOff val="80000"/>
                  <a:alpha val="77000"/>
                </a:schemeClr>
              </a:gs>
            </a:gsLst>
            <a:lin ang="2700000" scaled="0"/>
          </a:gradFill>
          <a:ln w="254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 dirty="0" smtClean="0"/>
              <a:t>X : Vector</a:t>
            </a:r>
            <a:endParaRPr lang="en-US" sz="1800" dirty="0">
              <a:solidFill>
                <a:schemeClr val="dk1"/>
              </a:solidFill>
            </a:endParaRPr>
          </a:p>
        </p:txBody>
      </p:sp>
      <p:sp>
        <p:nvSpPr>
          <p:cNvPr id="62" name="Flowchart: Terminator 40"/>
          <p:cNvSpPr/>
          <p:nvPr/>
        </p:nvSpPr>
        <p:spPr>
          <a:xfrm>
            <a:off x="1123081" y="4443190"/>
            <a:ext cx="1451073" cy="636080"/>
          </a:xfrm>
          <a:prstGeom prst="flowChartTerminator">
            <a:avLst/>
          </a:prstGeom>
          <a:gradFill>
            <a:gsLst>
              <a:gs pos="0">
                <a:schemeClr val="bg1">
                  <a:alpha val="46000"/>
                </a:schemeClr>
              </a:gs>
              <a:gs pos="77000">
                <a:schemeClr val="tx2">
                  <a:lumMod val="20000"/>
                  <a:lumOff val="80000"/>
                  <a:alpha val="77000"/>
                </a:schemeClr>
              </a:gs>
            </a:gsLst>
            <a:lin ang="2700000" scaled="0"/>
          </a:gradFill>
          <a:ln w="254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dk1"/>
                </a:solidFill>
              </a:rPr>
              <a:t>X[2</a:t>
            </a:r>
            <a:r>
              <a:rPr lang="en-US" sz="1600" dirty="0" smtClean="0"/>
              <a:t>]: pass</a:t>
            </a:r>
            <a:endParaRPr lang="en-US" sz="1600" dirty="0">
              <a:solidFill>
                <a:schemeClr val="dk1"/>
              </a:solidFill>
            </a:endParaRPr>
          </a:p>
        </p:txBody>
      </p:sp>
      <p:sp>
        <p:nvSpPr>
          <p:cNvPr id="66" name="Flowchart: Terminator 40"/>
          <p:cNvSpPr/>
          <p:nvPr/>
        </p:nvSpPr>
        <p:spPr>
          <a:xfrm>
            <a:off x="2587125" y="5235301"/>
            <a:ext cx="1451073" cy="636080"/>
          </a:xfrm>
          <a:prstGeom prst="flowChartTerminator">
            <a:avLst/>
          </a:prstGeom>
          <a:gradFill>
            <a:gsLst>
              <a:gs pos="0">
                <a:schemeClr val="bg1">
                  <a:alpha val="46000"/>
                </a:schemeClr>
              </a:gs>
              <a:gs pos="77000">
                <a:schemeClr val="tx2">
                  <a:lumMod val="20000"/>
                  <a:lumOff val="80000"/>
                  <a:alpha val="77000"/>
                </a:schemeClr>
              </a:gs>
            </a:gsLst>
            <a:lin ang="2700000" scaled="0"/>
          </a:gradFill>
          <a:ln w="254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dk1"/>
                </a:solidFill>
              </a:rPr>
              <a:t>X[3</a:t>
            </a:r>
            <a:r>
              <a:rPr lang="en-US" sz="1600" dirty="0" smtClean="0"/>
              <a:t>]: === 3</a:t>
            </a:r>
            <a:endParaRPr lang="en-US" sz="1600" dirty="0">
              <a:solidFill>
                <a:schemeClr val="dk1"/>
              </a:solidFill>
            </a:endParaRPr>
          </a:p>
        </p:txBody>
      </p:sp>
      <p:sp>
        <p:nvSpPr>
          <p:cNvPr id="67" name="Flowchart: Terminator 40"/>
          <p:cNvSpPr/>
          <p:nvPr/>
        </p:nvSpPr>
        <p:spPr>
          <a:xfrm>
            <a:off x="5029067" y="5614291"/>
            <a:ext cx="1451073" cy="636080"/>
          </a:xfrm>
          <a:prstGeom prst="flowChartTerminator">
            <a:avLst/>
          </a:prstGeom>
          <a:gradFill>
            <a:gsLst>
              <a:gs pos="0">
                <a:schemeClr val="bg1">
                  <a:alpha val="46000"/>
                </a:schemeClr>
              </a:gs>
              <a:gs pos="77000">
                <a:schemeClr val="tx2">
                  <a:lumMod val="20000"/>
                  <a:lumOff val="80000"/>
                  <a:alpha val="77000"/>
                </a:schemeClr>
              </a:gs>
            </a:gsLst>
            <a:lin ang="2700000" scaled="0"/>
          </a:gradFill>
          <a:ln w="254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X[1] :</a:t>
            </a:r>
          </a:p>
          <a:p>
            <a:pPr algn="ctr"/>
            <a:r>
              <a:rPr lang="en-US" sz="1400" dirty="0" smtClean="0"/>
              <a:t>captured as </a:t>
            </a:r>
            <a:r>
              <a:rPr lang="en-US" sz="1400" dirty="0" err="1" smtClean="0"/>
              <a:t>hd</a:t>
            </a:r>
            <a:endParaRPr lang="en-US" sz="1400" dirty="0">
              <a:solidFill>
                <a:schemeClr val="dk1"/>
              </a:solidFill>
            </a:endParaRPr>
          </a:p>
        </p:txBody>
      </p:sp>
      <p:sp>
        <p:nvSpPr>
          <p:cNvPr id="68" name="Flowchart: Terminator 40"/>
          <p:cNvSpPr/>
          <p:nvPr/>
        </p:nvSpPr>
        <p:spPr>
          <a:xfrm>
            <a:off x="4706242" y="3341512"/>
            <a:ext cx="1451073" cy="636080"/>
          </a:xfrm>
          <a:prstGeom prst="flowChartTerminator">
            <a:avLst/>
          </a:prstGeom>
          <a:gradFill>
            <a:gsLst>
              <a:gs pos="0">
                <a:schemeClr val="bg1">
                  <a:alpha val="46000"/>
                </a:schemeClr>
              </a:gs>
              <a:gs pos="77000">
                <a:schemeClr val="tx2">
                  <a:lumMod val="20000"/>
                  <a:lumOff val="80000"/>
                  <a:alpha val="77000"/>
                </a:schemeClr>
              </a:gs>
            </a:gsLst>
            <a:lin ang="2700000" scaled="0"/>
          </a:gradFill>
          <a:ln w="254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dk1"/>
                </a:solidFill>
              </a:rPr>
              <a:t>X : length &gt;= 1</a:t>
            </a:r>
            <a:endParaRPr lang="en-US" sz="1400" dirty="0">
              <a:solidFill>
                <a:schemeClr val="dk1"/>
              </a:solidFill>
            </a:endParaRPr>
          </a:p>
        </p:txBody>
      </p:sp>
      <p:sp>
        <p:nvSpPr>
          <p:cNvPr id="69" name="Flowchart: Terminator 40"/>
          <p:cNvSpPr/>
          <p:nvPr/>
        </p:nvSpPr>
        <p:spPr>
          <a:xfrm>
            <a:off x="6380889" y="4773419"/>
            <a:ext cx="1451073" cy="636080"/>
          </a:xfrm>
          <a:prstGeom prst="flowChartTerminator">
            <a:avLst/>
          </a:prstGeom>
          <a:gradFill>
            <a:gsLst>
              <a:gs pos="0">
                <a:schemeClr val="bg1">
                  <a:alpha val="46000"/>
                </a:schemeClr>
              </a:gs>
              <a:gs pos="77000">
                <a:schemeClr val="tx2">
                  <a:lumMod val="20000"/>
                  <a:lumOff val="80000"/>
                  <a:alpha val="77000"/>
                </a:schemeClr>
              </a:gs>
            </a:gsLst>
            <a:lin ang="2700000" scaled="0"/>
          </a:gradFill>
          <a:ln w="254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view(X,2:end):</a:t>
            </a:r>
          </a:p>
          <a:p>
            <a:pPr algn="ctr"/>
            <a:r>
              <a:rPr lang="en-US" sz="1400" dirty="0" smtClean="0"/>
              <a:t>captured as </a:t>
            </a:r>
            <a:r>
              <a:rPr lang="en-US" sz="1400" dirty="0" err="1" smtClean="0"/>
              <a:t>tl</a:t>
            </a:r>
            <a:endParaRPr lang="en-US" sz="1400" dirty="0">
              <a:solidFill>
                <a:schemeClr val="dk1"/>
              </a:solidFill>
            </a:endParaRPr>
          </a:p>
        </p:txBody>
      </p:sp>
      <p:cxnSp>
        <p:nvCxnSpPr>
          <p:cNvPr id="70" name="Straight Arrow Connector 13"/>
          <p:cNvCxnSpPr>
            <a:stCxn id="48" idx="2"/>
            <a:endCxn id="97" idx="0"/>
          </p:cNvCxnSpPr>
          <p:nvPr/>
        </p:nvCxnSpPr>
        <p:spPr>
          <a:xfrm rot="16200000" flipH="1">
            <a:off x="1557962" y="3060528"/>
            <a:ext cx="1245825" cy="664513"/>
          </a:xfrm>
          <a:prstGeom prst="bentConnector3">
            <a:avLst>
              <a:gd name="adj1" fmla="val 50000"/>
            </a:avLst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13"/>
          <p:cNvCxnSpPr>
            <a:stCxn id="49" idx="2"/>
            <a:endCxn id="68" idx="0"/>
          </p:cNvCxnSpPr>
          <p:nvPr/>
        </p:nvCxnSpPr>
        <p:spPr>
          <a:xfrm rot="16200000" flipH="1">
            <a:off x="4905923" y="2815656"/>
            <a:ext cx="326174" cy="725537"/>
          </a:xfrm>
          <a:prstGeom prst="bentConnector3">
            <a:avLst>
              <a:gd name="adj1" fmla="val 50000"/>
            </a:avLst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文本框 87"/>
          <p:cNvSpPr txBox="1"/>
          <p:nvPr/>
        </p:nvSpPr>
        <p:spPr>
          <a:xfrm>
            <a:off x="2267744" y="250879"/>
            <a:ext cx="80648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dirty="0">
                <a:solidFill>
                  <a:srgbClr val="CC0066"/>
                </a:solidFill>
              </a:rPr>
              <a:t>Decision Tree</a:t>
            </a:r>
            <a:endParaRPr lang="zh-CN" altLang="en-US" sz="5400" dirty="0">
              <a:solidFill>
                <a:srgbClr val="CC0066"/>
              </a:solidFill>
            </a:endParaRPr>
          </a:p>
        </p:txBody>
      </p:sp>
      <p:sp>
        <p:nvSpPr>
          <p:cNvPr id="91" name="Flowchart: Process 37"/>
          <p:cNvSpPr/>
          <p:nvPr/>
        </p:nvSpPr>
        <p:spPr>
          <a:xfrm>
            <a:off x="573897" y="466211"/>
            <a:ext cx="1126530" cy="470632"/>
          </a:xfrm>
          <a:prstGeom prst="flowChartProcess">
            <a:avLst/>
          </a:prstGeom>
          <a:gradFill>
            <a:gsLst>
              <a:gs pos="0">
                <a:schemeClr val="bg1">
                  <a:alpha val="46000"/>
                </a:schemeClr>
              </a:gs>
              <a:gs pos="77000">
                <a:schemeClr val="tx2">
                  <a:lumMod val="20000"/>
                  <a:lumOff val="80000"/>
                  <a:alpha val="77000"/>
                </a:schemeClr>
              </a:gs>
            </a:gsLst>
            <a:lin ang="2700000" scaled="0"/>
          </a:gradFill>
          <a:ln w="254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dk1"/>
                </a:solidFill>
              </a:rPr>
              <a:t>Composite</a:t>
            </a:r>
            <a:endParaRPr lang="en-US" sz="1600" dirty="0">
              <a:solidFill>
                <a:schemeClr val="dk1"/>
              </a:solidFill>
            </a:endParaRPr>
          </a:p>
        </p:txBody>
      </p:sp>
      <p:sp>
        <p:nvSpPr>
          <p:cNvPr id="92" name="Flowchart: Terminator 40"/>
          <p:cNvSpPr/>
          <p:nvPr/>
        </p:nvSpPr>
        <p:spPr>
          <a:xfrm>
            <a:off x="504108" y="1166003"/>
            <a:ext cx="1196319" cy="469224"/>
          </a:xfrm>
          <a:prstGeom prst="flowChartTerminator">
            <a:avLst/>
          </a:prstGeom>
          <a:gradFill>
            <a:gsLst>
              <a:gs pos="0">
                <a:schemeClr val="bg1">
                  <a:alpha val="46000"/>
                </a:schemeClr>
              </a:gs>
              <a:gs pos="77000">
                <a:schemeClr val="tx2">
                  <a:lumMod val="20000"/>
                  <a:lumOff val="80000"/>
                  <a:alpha val="77000"/>
                </a:schemeClr>
              </a:gs>
            </a:gsLst>
            <a:lin ang="2700000" scaled="0"/>
          </a:gradFill>
          <a:ln w="254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dk1"/>
                </a:solidFill>
              </a:rPr>
              <a:t>primitive</a:t>
            </a:r>
            <a:endParaRPr lang="en-US" sz="1600" dirty="0">
              <a:solidFill>
                <a:schemeClr val="dk1"/>
              </a:solidFill>
            </a:endParaRPr>
          </a:p>
        </p:txBody>
      </p:sp>
      <p:cxnSp>
        <p:nvCxnSpPr>
          <p:cNvPr id="117" name="Straight Arrow Connector 13"/>
          <p:cNvCxnSpPr>
            <a:stCxn id="68" idx="2"/>
            <a:endCxn id="109" idx="0"/>
          </p:cNvCxnSpPr>
          <p:nvPr/>
        </p:nvCxnSpPr>
        <p:spPr>
          <a:xfrm rot="16200000" flipH="1">
            <a:off x="5845652" y="3563718"/>
            <a:ext cx="326174" cy="1153921"/>
          </a:xfrm>
          <a:prstGeom prst="bentConnector3">
            <a:avLst>
              <a:gd name="adj1" fmla="val 50000"/>
            </a:avLst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文本框 128"/>
          <p:cNvSpPr txBox="1"/>
          <p:nvPr/>
        </p:nvSpPr>
        <p:spPr>
          <a:xfrm>
            <a:off x="2817965" y="4260266"/>
            <a:ext cx="13694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And block</a:t>
            </a:r>
            <a:endParaRPr lang="zh-CN" altLang="en-US" dirty="0"/>
          </a:p>
        </p:txBody>
      </p:sp>
      <p:sp>
        <p:nvSpPr>
          <p:cNvPr id="130" name="文本框 129"/>
          <p:cNvSpPr txBox="1"/>
          <p:nvPr/>
        </p:nvSpPr>
        <p:spPr>
          <a:xfrm>
            <a:off x="6700408" y="5614291"/>
            <a:ext cx="13694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And block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69627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2009" y="1166003"/>
            <a:ext cx="4417959" cy="4890663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97" name="圆角矩形 96"/>
          <p:cNvSpPr/>
          <p:nvPr/>
        </p:nvSpPr>
        <p:spPr>
          <a:xfrm>
            <a:off x="870241" y="4015698"/>
            <a:ext cx="3285779" cy="25117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Flowchart: Terminator 40"/>
          <p:cNvSpPr/>
          <p:nvPr/>
        </p:nvSpPr>
        <p:spPr>
          <a:xfrm>
            <a:off x="1086480" y="4320137"/>
            <a:ext cx="1451073" cy="636080"/>
          </a:xfrm>
          <a:prstGeom prst="flowChartTerminator">
            <a:avLst/>
          </a:prstGeom>
          <a:gradFill>
            <a:gsLst>
              <a:gs pos="0">
                <a:schemeClr val="bg1">
                  <a:alpha val="46000"/>
                </a:schemeClr>
              </a:gs>
              <a:gs pos="77000">
                <a:schemeClr val="tx2">
                  <a:lumMod val="20000"/>
                  <a:lumOff val="80000"/>
                  <a:alpha val="77000"/>
                </a:schemeClr>
              </a:gs>
            </a:gsLst>
            <a:lin ang="2700000" scaled="0"/>
          </a:gradFill>
          <a:ln w="254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X[1] :</a:t>
            </a:r>
          </a:p>
          <a:p>
            <a:pPr algn="ctr"/>
            <a:r>
              <a:rPr lang="en-US" sz="1600" dirty="0" smtClean="0"/>
              <a:t>captured as a</a:t>
            </a:r>
            <a:endParaRPr lang="en-US" sz="1600" dirty="0">
              <a:solidFill>
                <a:schemeClr val="dk1"/>
              </a:solidFill>
            </a:endParaRPr>
          </a:p>
        </p:txBody>
      </p:sp>
      <p:sp>
        <p:nvSpPr>
          <p:cNvPr id="48" name="Flowchart: Process 37"/>
          <p:cNvSpPr/>
          <p:nvPr/>
        </p:nvSpPr>
        <p:spPr>
          <a:xfrm>
            <a:off x="904496" y="2012320"/>
            <a:ext cx="1888244" cy="757553"/>
          </a:xfrm>
          <a:prstGeom prst="flowChartProcess">
            <a:avLst/>
          </a:prstGeom>
          <a:gradFill>
            <a:gsLst>
              <a:gs pos="0">
                <a:schemeClr val="bg1">
                  <a:alpha val="46000"/>
                </a:schemeClr>
              </a:gs>
              <a:gs pos="77000">
                <a:schemeClr val="tx2">
                  <a:lumMod val="20000"/>
                  <a:lumOff val="80000"/>
                  <a:alpha val="77000"/>
                </a:schemeClr>
              </a:gs>
            </a:gsLst>
            <a:lin ang="2700000" scaled="0"/>
          </a:gradFill>
          <a:ln w="254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solidFill>
                  <a:schemeClr val="dk1"/>
                </a:solidFill>
              </a:rPr>
              <a:t>X : </a:t>
            </a:r>
            <a:r>
              <a:rPr lang="en-US" altLang="zh-CN" sz="1600" dirty="0" smtClean="0"/>
              <a:t>Tuple{T1, T2, T3}</a:t>
            </a:r>
            <a:endParaRPr lang="en-US" sz="1600" dirty="0">
              <a:solidFill>
                <a:schemeClr val="dk1"/>
              </a:solidFill>
            </a:endParaRPr>
          </a:p>
        </p:txBody>
      </p:sp>
      <p:sp>
        <p:nvSpPr>
          <p:cNvPr id="62" name="Flowchart: Terminator 40"/>
          <p:cNvSpPr/>
          <p:nvPr/>
        </p:nvSpPr>
        <p:spPr>
          <a:xfrm>
            <a:off x="2537553" y="5298181"/>
            <a:ext cx="1451073" cy="636080"/>
          </a:xfrm>
          <a:prstGeom prst="flowChartTerminator">
            <a:avLst/>
          </a:prstGeom>
          <a:gradFill>
            <a:gsLst>
              <a:gs pos="0">
                <a:schemeClr val="bg1">
                  <a:alpha val="46000"/>
                </a:schemeClr>
              </a:gs>
              <a:gs pos="77000">
                <a:schemeClr val="tx2">
                  <a:lumMod val="20000"/>
                  <a:lumOff val="80000"/>
                  <a:alpha val="77000"/>
                </a:schemeClr>
              </a:gs>
            </a:gsLst>
            <a:lin ang="2700000" scaled="0"/>
          </a:gradFill>
          <a:ln w="254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dk1"/>
                </a:solidFill>
              </a:rPr>
              <a:t>X[2</a:t>
            </a:r>
            <a:r>
              <a:rPr lang="en-US" sz="1600" dirty="0" smtClean="0"/>
              <a:t>]: pass</a:t>
            </a:r>
            <a:endParaRPr lang="en-US" sz="1600" dirty="0">
              <a:solidFill>
                <a:schemeClr val="dk1"/>
              </a:solidFill>
            </a:endParaRPr>
          </a:p>
        </p:txBody>
      </p:sp>
      <p:sp>
        <p:nvSpPr>
          <p:cNvPr id="66" name="Flowchart: Terminator 40"/>
          <p:cNvSpPr/>
          <p:nvPr/>
        </p:nvSpPr>
        <p:spPr>
          <a:xfrm>
            <a:off x="1038204" y="5458820"/>
            <a:ext cx="1451073" cy="636080"/>
          </a:xfrm>
          <a:prstGeom prst="flowChartTerminator">
            <a:avLst/>
          </a:prstGeom>
          <a:gradFill>
            <a:gsLst>
              <a:gs pos="0">
                <a:schemeClr val="bg1">
                  <a:alpha val="46000"/>
                </a:schemeClr>
              </a:gs>
              <a:gs pos="77000">
                <a:schemeClr val="tx2">
                  <a:lumMod val="20000"/>
                  <a:lumOff val="80000"/>
                  <a:alpha val="77000"/>
                </a:schemeClr>
              </a:gs>
            </a:gsLst>
            <a:lin ang="2700000" scaled="0"/>
          </a:gradFill>
          <a:ln w="254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dk1"/>
                </a:solidFill>
              </a:rPr>
              <a:t>X[3</a:t>
            </a:r>
            <a:r>
              <a:rPr lang="en-US" sz="1600" dirty="0" smtClean="0"/>
              <a:t>]: === 3</a:t>
            </a:r>
            <a:endParaRPr lang="en-US" sz="1600" dirty="0">
              <a:solidFill>
                <a:schemeClr val="dk1"/>
              </a:solidFill>
            </a:endParaRPr>
          </a:p>
        </p:txBody>
      </p:sp>
      <p:cxnSp>
        <p:nvCxnSpPr>
          <p:cNvPr id="70" name="Straight Arrow Connector 13"/>
          <p:cNvCxnSpPr>
            <a:stCxn id="48" idx="2"/>
            <a:endCxn id="97" idx="0"/>
          </p:cNvCxnSpPr>
          <p:nvPr/>
        </p:nvCxnSpPr>
        <p:spPr>
          <a:xfrm rot="16200000" flipH="1">
            <a:off x="1557962" y="3060528"/>
            <a:ext cx="1245825" cy="664513"/>
          </a:xfrm>
          <a:prstGeom prst="bentConnector3">
            <a:avLst>
              <a:gd name="adj1" fmla="val 50000"/>
            </a:avLst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Flowchart: Process 37"/>
          <p:cNvSpPr/>
          <p:nvPr/>
        </p:nvSpPr>
        <p:spPr>
          <a:xfrm>
            <a:off x="573897" y="466211"/>
            <a:ext cx="1126530" cy="470632"/>
          </a:xfrm>
          <a:prstGeom prst="flowChartProcess">
            <a:avLst/>
          </a:prstGeom>
          <a:gradFill>
            <a:gsLst>
              <a:gs pos="0">
                <a:schemeClr val="bg1">
                  <a:alpha val="46000"/>
                </a:schemeClr>
              </a:gs>
              <a:gs pos="77000">
                <a:schemeClr val="tx2">
                  <a:lumMod val="20000"/>
                  <a:lumOff val="80000"/>
                  <a:alpha val="77000"/>
                </a:schemeClr>
              </a:gs>
            </a:gsLst>
            <a:lin ang="2700000" scaled="0"/>
          </a:gradFill>
          <a:ln w="254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dk1"/>
                </a:solidFill>
              </a:rPr>
              <a:t>Composite</a:t>
            </a:r>
            <a:endParaRPr lang="en-US" sz="1600" dirty="0">
              <a:solidFill>
                <a:schemeClr val="dk1"/>
              </a:solidFill>
            </a:endParaRPr>
          </a:p>
        </p:txBody>
      </p:sp>
      <p:sp>
        <p:nvSpPr>
          <p:cNvPr id="92" name="Flowchart: Terminator 40"/>
          <p:cNvSpPr/>
          <p:nvPr/>
        </p:nvSpPr>
        <p:spPr>
          <a:xfrm>
            <a:off x="504108" y="1166003"/>
            <a:ext cx="1196319" cy="469224"/>
          </a:xfrm>
          <a:prstGeom prst="flowChartTerminator">
            <a:avLst/>
          </a:prstGeom>
          <a:gradFill>
            <a:gsLst>
              <a:gs pos="0">
                <a:schemeClr val="bg1">
                  <a:alpha val="46000"/>
                </a:schemeClr>
              </a:gs>
              <a:gs pos="77000">
                <a:schemeClr val="tx2">
                  <a:lumMod val="20000"/>
                  <a:lumOff val="80000"/>
                  <a:alpha val="77000"/>
                </a:schemeClr>
              </a:gs>
            </a:gsLst>
            <a:lin ang="2700000" scaled="0"/>
          </a:gradFill>
          <a:ln w="254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dk1"/>
                </a:solidFill>
              </a:rPr>
              <a:t>primitive</a:t>
            </a:r>
            <a:endParaRPr lang="en-US" sz="1600" dirty="0">
              <a:solidFill>
                <a:schemeClr val="dk1"/>
              </a:solidFill>
            </a:endParaRPr>
          </a:p>
        </p:txBody>
      </p:sp>
      <p:sp>
        <p:nvSpPr>
          <p:cNvPr id="129" name="文本框 128"/>
          <p:cNvSpPr txBox="1"/>
          <p:nvPr/>
        </p:nvSpPr>
        <p:spPr>
          <a:xfrm>
            <a:off x="2817965" y="4260266"/>
            <a:ext cx="13694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And block</a:t>
            </a:r>
            <a:endParaRPr lang="zh-CN" altLang="en-US" dirty="0"/>
          </a:p>
        </p:txBody>
      </p:sp>
      <p:cxnSp>
        <p:nvCxnSpPr>
          <p:cNvPr id="18" name="直接箭头连接符 17"/>
          <p:cNvCxnSpPr>
            <a:stCxn id="48" idx="3"/>
          </p:cNvCxnSpPr>
          <p:nvPr/>
        </p:nvCxnSpPr>
        <p:spPr>
          <a:xfrm>
            <a:off x="2792740" y="2391097"/>
            <a:ext cx="3193182" cy="803958"/>
          </a:xfrm>
          <a:prstGeom prst="straightConnector1">
            <a:avLst/>
          </a:prstGeom>
          <a:ln w="63500">
            <a:solidFill>
              <a:srgbClr val="FF0000">
                <a:alpha val="41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箭头连接符 46"/>
          <p:cNvCxnSpPr>
            <a:stCxn id="66" idx="3"/>
          </p:cNvCxnSpPr>
          <p:nvPr/>
        </p:nvCxnSpPr>
        <p:spPr>
          <a:xfrm flipV="1">
            <a:off x="2489277" y="3611334"/>
            <a:ext cx="3496645" cy="2165526"/>
          </a:xfrm>
          <a:prstGeom prst="straightConnector1">
            <a:avLst/>
          </a:prstGeom>
          <a:ln w="63500">
            <a:solidFill>
              <a:schemeClr val="accent6">
                <a:lumMod val="75000"/>
                <a:alpha val="50000"/>
              </a:schemeClr>
            </a:solidFill>
            <a:tailEnd type="triangle"/>
          </a:ln>
          <a:effectLst>
            <a:outerShdw blurRad="50800" dist="50800" dir="5400000" algn="ctr" rotWithShape="0">
              <a:srgbClr val="000000">
                <a:alpha val="5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箭头连接符 51"/>
          <p:cNvCxnSpPr>
            <a:stCxn id="41" idx="3"/>
          </p:cNvCxnSpPr>
          <p:nvPr/>
        </p:nvCxnSpPr>
        <p:spPr>
          <a:xfrm flipV="1">
            <a:off x="2537553" y="3401973"/>
            <a:ext cx="2898543" cy="1236204"/>
          </a:xfrm>
          <a:prstGeom prst="straightConnector1">
            <a:avLst/>
          </a:prstGeom>
          <a:ln w="63500">
            <a:solidFill>
              <a:schemeClr val="tx1">
                <a:lumMod val="95000"/>
                <a:lumOff val="5000"/>
                <a:alpha val="4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文本框 57"/>
          <p:cNvSpPr txBox="1"/>
          <p:nvPr/>
        </p:nvSpPr>
        <p:spPr>
          <a:xfrm>
            <a:off x="2267744" y="142912"/>
            <a:ext cx="80648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 smtClean="0">
                <a:solidFill>
                  <a:srgbClr val="CC0066"/>
                </a:solidFill>
              </a:rPr>
              <a:t>Decision Tree </a:t>
            </a:r>
            <a:r>
              <a:rPr lang="en-US" altLang="zh-CN" sz="4800" dirty="0">
                <a:solidFill>
                  <a:srgbClr val="CC0066"/>
                </a:solidFill>
              </a:rPr>
              <a:t>a</a:t>
            </a:r>
            <a:r>
              <a:rPr lang="en-US" altLang="zh-CN" sz="4800" dirty="0" smtClean="0">
                <a:solidFill>
                  <a:srgbClr val="CC0066"/>
                </a:solidFill>
              </a:rPr>
              <a:t>s Function</a:t>
            </a:r>
            <a:endParaRPr lang="zh-CN" altLang="en-US" sz="4800" dirty="0">
              <a:solidFill>
                <a:srgbClr val="CC00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2933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331640" y="2780928"/>
            <a:ext cx="76328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i="1" dirty="0">
                <a:solidFill>
                  <a:srgbClr val="CC0066"/>
                </a:solidFill>
              </a:rPr>
              <a:t>pattern(target</a:t>
            </a:r>
            <a:r>
              <a:rPr lang="en-US" altLang="zh-CN" sz="2800" b="1" i="1" dirty="0" smtClean="0">
                <a:solidFill>
                  <a:srgbClr val="CC0066"/>
                </a:solidFill>
              </a:rPr>
              <a:t>, remainder) </a:t>
            </a:r>
            <a:r>
              <a:rPr lang="en-US" altLang="zh-CN" sz="2800" b="1" i="1" dirty="0">
                <a:solidFill>
                  <a:srgbClr val="CC0066"/>
                </a:solidFill>
              </a:rPr>
              <a:t>= </a:t>
            </a:r>
            <a:r>
              <a:rPr lang="en-US" altLang="zh-CN" sz="2800" b="1" i="1" dirty="0" err="1">
                <a:solidFill>
                  <a:srgbClr val="CC0066"/>
                </a:solidFill>
              </a:rPr>
              <a:t>generated_code</a:t>
            </a:r>
            <a:endParaRPr lang="en-US" altLang="zh-CN" sz="2800" b="1" i="1" dirty="0">
              <a:solidFill>
                <a:srgbClr val="CC0066"/>
              </a:solidFill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899592" y="260648"/>
            <a:ext cx="80648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dirty="0" smtClean="0">
                <a:solidFill>
                  <a:srgbClr val="CC0066"/>
                </a:solidFill>
              </a:rPr>
              <a:t>Decision Tree </a:t>
            </a:r>
            <a:r>
              <a:rPr lang="en-US" altLang="zh-CN" sz="5400" dirty="0">
                <a:solidFill>
                  <a:srgbClr val="CC0066"/>
                </a:solidFill>
              </a:rPr>
              <a:t>a</a:t>
            </a:r>
            <a:r>
              <a:rPr lang="en-US" altLang="zh-CN" sz="5400" dirty="0" smtClean="0">
                <a:solidFill>
                  <a:srgbClr val="CC0066"/>
                </a:solidFill>
              </a:rPr>
              <a:t>s Function</a:t>
            </a:r>
            <a:endParaRPr lang="zh-CN" altLang="en-US" sz="5400" dirty="0">
              <a:solidFill>
                <a:srgbClr val="CC00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0850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文本框 87"/>
          <p:cNvSpPr txBox="1"/>
          <p:nvPr/>
        </p:nvSpPr>
        <p:spPr>
          <a:xfrm>
            <a:off x="827584" y="201414"/>
            <a:ext cx="80648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dirty="0" smtClean="0">
                <a:solidFill>
                  <a:srgbClr val="CC0066"/>
                </a:solidFill>
              </a:rPr>
              <a:t>Decision Tree as Function</a:t>
            </a:r>
            <a:endParaRPr lang="zh-CN" altLang="en-US" sz="5400" dirty="0">
              <a:solidFill>
                <a:srgbClr val="CC0066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752" y="1098848"/>
            <a:ext cx="4176464" cy="5712994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554249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980728"/>
            <a:ext cx="7704856" cy="6114404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88" name="文本框 87"/>
          <p:cNvSpPr txBox="1"/>
          <p:nvPr/>
        </p:nvSpPr>
        <p:spPr>
          <a:xfrm>
            <a:off x="827584" y="201414"/>
            <a:ext cx="80648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dirty="0" smtClean="0">
                <a:solidFill>
                  <a:srgbClr val="CC0066"/>
                </a:solidFill>
              </a:rPr>
              <a:t>Decision Tree </a:t>
            </a:r>
            <a:r>
              <a:rPr lang="en-US" altLang="zh-CN" sz="5400" dirty="0">
                <a:solidFill>
                  <a:srgbClr val="CC0066"/>
                </a:solidFill>
              </a:rPr>
              <a:t>a</a:t>
            </a:r>
            <a:r>
              <a:rPr lang="en-US" altLang="zh-CN" sz="5400" dirty="0" smtClean="0">
                <a:solidFill>
                  <a:srgbClr val="CC0066"/>
                </a:solidFill>
              </a:rPr>
              <a:t>s Function</a:t>
            </a:r>
            <a:endParaRPr lang="zh-CN" altLang="en-US" sz="5400" dirty="0">
              <a:solidFill>
                <a:srgbClr val="CC00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6733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95536" y="692696"/>
            <a:ext cx="8064896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Who am I?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I’m a student recommended by my idol Oleg </a:t>
            </a:r>
            <a:r>
              <a:rPr lang="en-US" altLang="zh-CN" dirty="0" err="1" smtClean="0"/>
              <a:t>Kiselyov</a:t>
            </a:r>
            <a:r>
              <a:rPr lang="en-US" altLang="zh-CN" dirty="0" smtClean="0"/>
              <a:t> to study in University of Tsukuba, Japan. Currently as a </a:t>
            </a:r>
            <a:r>
              <a:rPr lang="en-US" altLang="zh-CN" dirty="0" err="1" smtClean="0"/>
              <a:t>kenkyusei</a:t>
            </a:r>
            <a:r>
              <a:rPr lang="en-US" altLang="zh-CN" dirty="0" smtClean="0"/>
              <a:t>, instead of a regular master student, for the admission is in next April.</a:t>
            </a:r>
          </a:p>
          <a:p>
            <a:endParaRPr lang="en-US" altLang="zh-CN" dirty="0"/>
          </a:p>
          <a:p>
            <a:r>
              <a:rPr lang="en-US" altLang="zh-CN" dirty="0" smtClean="0"/>
              <a:t>Major: Metaprogramming(according to Oleg’s recommendation letter), Programming Languages, Functional Programming, etc.</a:t>
            </a:r>
            <a:endParaRPr lang="en-US" altLang="zh-CN" dirty="0"/>
          </a:p>
          <a:p>
            <a:endParaRPr lang="en-US" altLang="zh-CN" dirty="0" smtClean="0"/>
          </a:p>
          <a:p>
            <a:r>
              <a:rPr lang="en-US" altLang="zh-CN" dirty="0" smtClean="0"/>
              <a:t>Supervisors: Prof. </a:t>
            </a:r>
            <a:r>
              <a:rPr lang="en-US" altLang="zh-CN" dirty="0" err="1" smtClean="0"/>
              <a:t>Yukiyoshi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Kameyama</a:t>
            </a:r>
            <a:r>
              <a:rPr lang="en-US" altLang="zh-CN" dirty="0" smtClean="0"/>
              <a:t> and Prof. Oleg </a:t>
            </a:r>
            <a:r>
              <a:rPr lang="en-US" altLang="zh-CN" dirty="0" err="1" smtClean="0"/>
              <a:t>Kiselyov</a:t>
            </a:r>
            <a:r>
              <a:rPr lang="en-US" altLang="zh-CN" dirty="0" smtClean="0"/>
              <a:t>.</a:t>
            </a:r>
          </a:p>
          <a:p>
            <a:endParaRPr lang="en-US" altLang="zh-CN" dirty="0"/>
          </a:p>
          <a:p>
            <a:r>
              <a:rPr lang="en-US" altLang="zh-CN" dirty="0" smtClean="0"/>
              <a:t>Thanks to them for the appreciations and helps from them about my application. Thus I can spend more time on working with my favorite fields.</a:t>
            </a:r>
          </a:p>
        </p:txBody>
      </p:sp>
    </p:spTree>
    <p:extLst>
      <p:ext uri="{BB962C8B-B14F-4D97-AF65-F5344CB8AC3E}">
        <p14:creationId xmlns:p14="http://schemas.microsoft.com/office/powerpoint/2010/main" val="1176807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文本框 87"/>
          <p:cNvSpPr txBox="1"/>
          <p:nvPr/>
        </p:nvSpPr>
        <p:spPr>
          <a:xfrm>
            <a:off x="827584" y="120775"/>
            <a:ext cx="80648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dirty="0" smtClean="0">
                <a:solidFill>
                  <a:srgbClr val="CC0066"/>
                </a:solidFill>
              </a:rPr>
              <a:t>Decision Tree </a:t>
            </a:r>
            <a:r>
              <a:rPr lang="en-US" altLang="zh-CN" sz="5400" dirty="0">
                <a:solidFill>
                  <a:srgbClr val="CC0066"/>
                </a:solidFill>
              </a:rPr>
              <a:t>a</a:t>
            </a:r>
            <a:r>
              <a:rPr lang="en-US" altLang="zh-CN" sz="5400" dirty="0" smtClean="0">
                <a:solidFill>
                  <a:srgbClr val="CC0066"/>
                </a:solidFill>
              </a:rPr>
              <a:t>s Function</a:t>
            </a:r>
            <a:endParaRPr lang="zh-CN" altLang="en-US" sz="5400" dirty="0">
              <a:solidFill>
                <a:srgbClr val="CC0066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1502389"/>
            <a:ext cx="6336704" cy="5355611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6" name="文本框 5"/>
          <p:cNvSpPr txBox="1"/>
          <p:nvPr/>
        </p:nvSpPr>
        <p:spPr>
          <a:xfrm>
            <a:off x="827584" y="1044105"/>
            <a:ext cx="80648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solidFill>
                  <a:srgbClr val="CC0066"/>
                </a:solidFill>
              </a:rPr>
              <a:t>Constructor patterns/</a:t>
            </a:r>
            <a:r>
              <a:rPr lang="en-US" altLang="zh-CN" sz="2800" dirty="0" err="1" smtClean="0">
                <a:solidFill>
                  <a:srgbClr val="CC0066"/>
                </a:solidFill>
              </a:rPr>
              <a:t>recognisers</a:t>
            </a:r>
            <a:r>
              <a:rPr lang="en-US" altLang="zh-CN" sz="2800" dirty="0" smtClean="0">
                <a:solidFill>
                  <a:srgbClr val="CC0066"/>
                </a:solidFill>
              </a:rPr>
              <a:t>, e.g., tuple pattern</a:t>
            </a:r>
          </a:p>
        </p:txBody>
      </p:sp>
    </p:spTree>
    <p:extLst>
      <p:ext uri="{BB962C8B-B14F-4D97-AF65-F5344CB8AC3E}">
        <p14:creationId xmlns:p14="http://schemas.microsoft.com/office/powerpoint/2010/main" val="2089061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文本框 87"/>
          <p:cNvSpPr txBox="1"/>
          <p:nvPr/>
        </p:nvSpPr>
        <p:spPr>
          <a:xfrm>
            <a:off x="899592" y="260648"/>
            <a:ext cx="80648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dirty="0" smtClean="0">
                <a:solidFill>
                  <a:srgbClr val="CC0066"/>
                </a:solidFill>
              </a:rPr>
              <a:t>Pattern Matching Syntax</a:t>
            </a:r>
            <a:endParaRPr lang="zh-CN" altLang="en-US" sz="5400" dirty="0">
              <a:solidFill>
                <a:srgbClr val="CC0066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88840"/>
            <a:ext cx="9144000" cy="4615821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3" name="文本框 2"/>
          <p:cNvSpPr txBox="1"/>
          <p:nvPr/>
        </p:nvSpPr>
        <p:spPr>
          <a:xfrm>
            <a:off x="683568" y="1340768"/>
            <a:ext cx="37444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In terms of semantics,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5853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文本框 87"/>
          <p:cNvSpPr txBox="1"/>
          <p:nvPr/>
        </p:nvSpPr>
        <p:spPr>
          <a:xfrm>
            <a:off x="2555776" y="116632"/>
            <a:ext cx="80648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dirty="0" smtClean="0">
                <a:solidFill>
                  <a:srgbClr val="CC0066"/>
                </a:solidFill>
              </a:rPr>
              <a:t>Extensible</a:t>
            </a:r>
            <a:endParaRPr lang="zh-CN" altLang="en-US" sz="5400" dirty="0">
              <a:solidFill>
                <a:srgbClr val="CC0066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3412" y="1039962"/>
            <a:ext cx="4724812" cy="5328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245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66" y="0"/>
            <a:ext cx="90618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4532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48" y="981688"/>
            <a:ext cx="4508516" cy="503208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8164" y="978601"/>
            <a:ext cx="4448064" cy="503208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39552" y="77378"/>
            <a:ext cx="80648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dirty="0" smtClean="0">
                <a:solidFill>
                  <a:srgbClr val="CC0066"/>
                </a:solidFill>
              </a:rPr>
              <a:t>Efficient</a:t>
            </a:r>
            <a:endParaRPr lang="zh-CN" altLang="en-US" sz="5400" dirty="0">
              <a:solidFill>
                <a:srgbClr val="CC00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9002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83568" y="980728"/>
            <a:ext cx="8064896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i="1" dirty="0" smtClean="0">
                <a:solidFill>
                  <a:srgbClr val="CC0066"/>
                </a:solidFill>
              </a:rPr>
              <a:t>The use of the singleton </a:t>
            </a:r>
            <a:r>
              <a:rPr lang="en-US" altLang="zh-CN" sz="3200" b="1" i="1" dirty="0">
                <a:solidFill>
                  <a:srgbClr val="CC0066"/>
                </a:solidFill>
              </a:rPr>
              <a:t>f</a:t>
            </a:r>
            <a:r>
              <a:rPr lang="en-US" altLang="zh-CN" sz="3200" b="1" i="1" dirty="0" smtClean="0">
                <a:solidFill>
                  <a:srgbClr val="CC0066"/>
                </a:solidFill>
              </a:rPr>
              <a:t>ailed</a:t>
            </a:r>
            <a:r>
              <a:rPr lang="en-US" altLang="zh-CN" sz="3200" i="1" dirty="0" smtClean="0">
                <a:solidFill>
                  <a:srgbClr val="CC0066"/>
                </a:solidFill>
              </a:rPr>
              <a:t> does hurt the performance in some cases. </a:t>
            </a:r>
            <a:r>
              <a:rPr lang="en-US" altLang="zh-CN" sz="3200" i="1" dirty="0" err="1" smtClean="0">
                <a:solidFill>
                  <a:srgbClr val="CC0066"/>
                </a:solidFill>
              </a:rPr>
              <a:t>Match.jl</a:t>
            </a:r>
            <a:r>
              <a:rPr lang="en-US" altLang="zh-CN" sz="3200" i="1" dirty="0" smtClean="0">
                <a:solidFill>
                  <a:srgbClr val="CC0066"/>
                </a:solidFill>
              </a:rPr>
              <a:t> uses </a:t>
            </a:r>
            <a:r>
              <a:rPr lang="en-US" altLang="zh-CN" sz="3200" b="1" i="1" dirty="0" smtClean="0">
                <a:solidFill>
                  <a:srgbClr val="CC0066"/>
                </a:solidFill>
              </a:rPr>
              <a:t>nothing</a:t>
            </a:r>
            <a:r>
              <a:rPr lang="en-US" altLang="zh-CN" sz="3200" i="1" dirty="0" smtClean="0">
                <a:solidFill>
                  <a:srgbClr val="CC0066"/>
                </a:solidFill>
              </a:rPr>
              <a:t> instead of a </a:t>
            </a:r>
            <a:r>
              <a:rPr lang="en-US" altLang="zh-CN" sz="3200" b="1" i="1" dirty="0" smtClean="0">
                <a:solidFill>
                  <a:srgbClr val="CC0066"/>
                </a:solidFill>
              </a:rPr>
              <a:t>failed</a:t>
            </a:r>
            <a:r>
              <a:rPr lang="en-US" altLang="zh-CN" sz="3200" i="1" dirty="0" smtClean="0">
                <a:solidFill>
                  <a:srgbClr val="CC0066"/>
                </a:solidFill>
              </a:rPr>
              <a:t>, thus despite of extensibility it’s still weaker(no exhaustive matching) but can be faster in a contrived case:</a:t>
            </a:r>
          </a:p>
          <a:p>
            <a:endParaRPr lang="en-US" altLang="zh-CN" sz="3200" i="1" dirty="0" smtClean="0">
              <a:solidFill>
                <a:srgbClr val="CC0066"/>
              </a:solidFill>
            </a:endParaRPr>
          </a:p>
          <a:p>
            <a:r>
              <a:rPr lang="en-US" altLang="zh-CN" sz="3200" i="1" dirty="0" smtClean="0">
                <a:solidFill>
                  <a:srgbClr val="CC0066"/>
                </a:solidFill>
              </a:rPr>
              <a:t>e.g., when dispatching is not static/cannot get specialized in compiling time.</a:t>
            </a:r>
          </a:p>
          <a:p>
            <a:endParaRPr lang="en-US" altLang="zh-CN" sz="3200" i="1" dirty="0">
              <a:solidFill>
                <a:srgbClr val="CC0066"/>
              </a:solidFill>
            </a:endParaRPr>
          </a:p>
          <a:p>
            <a:r>
              <a:rPr lang="en-US" altLang="zh-CN" sz="3200" i="1" dirty="0" smtClean="0">
                <a:solidFill>
                  <a:srgbClr val="CC0066"/>
                </a:solidFill>
              </a:rPr>
              <a:t>P.S: Julia optimizes </a:t>
            </a:r>
            <a:r>
              <a:rPr lang="en-US" altLang="zh-CN" sz="3200" b="1" i="1" dirty="0" smtClean="0">
                <a:solidFill>
                  <a:srgbClr val="CC0066"/>
                </a:solidFill>
              </a:rPr>
              <a:t>nothing</a:t>
            </a:r>
            <a:r>
              <a:rPr lang="en-US" altLang="zh-CN" sz="3200" i="1" dirty="0" smtClean="0">
                <a:solidFill>
                  <a:srgbClr val="CC0066"/>
                </a:solidFill>
              </a:rPr>
              <a:t> particularly.</a:t>
            </a:r>
          </a:p>
        </p:txBody>
      </p:sp>
    </p:spTree>
    <p:extLst>
      <p:ext uri="{BB962C8B-B14F-4D97-AF65-F5344CB8AC3E}">
        <p14:creationId xmlns:p14="http://schemas.microsoft.com/office/powerpoint/2010/main" val="165404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95536" y="1700808"/>
            <a:ext cx="8856984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zh-CN" dirty="0" smtClean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</a:rPr>
              <a:t>1. Frequent </a:t>
            </a:r>
            <a:r>
              <a:rPr lang="en-US" altLang="zh-CN" dirty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</a:rPr>
              <a:t>and compatible updates for incoming features  </a:t>
            </a:r>
            <a:endParaRPr lang="en-US" altLang="zh-CN" dirty="0" smtClean="0">
              <a:solidFill>
                <a:schemeClr val="accent5">
                  <a:lumMod val="75000"/>
                </a:schemeClr>
              </a:solidFill>
              <a:latin typeface="Candara" panose="020E0502030303020204" pitchFamily="34" charset="0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zh-CN" dirty="0" smtClean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</a:rPr>
              <a:t>    to </a:t>
            </a:r>
            <a:r>
              <a:rPr lang="en-US" altLang="zh-CN" dirty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</a:rPr>
              <a:t>fit the real </a:t>
            </a:r>
            <a:r>
              <a:rPr lang="en-US" altLang="zh-CN" dirty="0" smtClean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</a:rPr>
              <a:t>world demands</a:t>
            </a:r>
            <a:endParaRPr lang="en-US" altLang="zh-CN" dirty="0">
              <a:solidFill>
                <a:schemeClr val="accent5">
                  <a:lumMod val="75000"/>
                </a:schemeClr>
              </a:solidFill>
              <a:latin typeface="Candara" panose="020E0502030303020204" pitchFamily="34" charset="0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zh-CN" dirty="0" smtClean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</a:rPr>
              <a:t>2. Fast </a:t>
            </a:r>
            <a:r>
              <a:rPr lang="en-US" altLang="zh-CN" dirty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</a:rPr>
              <a:t>issue solving</a:t>
            </a: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zh-CN" dirty="0" smtClean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</a:rPr>
              <a:t>3. I’m </a:t>
            </a:r>
            <a:r>
              <a:rPr lang="en-US" altLang="zh-CN" dirty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</a:rPr>
              <a:t>doing research in the concerned fields and I have rich skills </a:t>
            </a:r>
            <a:r>
              <a:rPr lang="en-US" altLang="zh-CN" dirty="0" smtClean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</a:rPr>
              <a:t>on     </a:t>
            </a: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zh-CN" dirty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</a:rPr>
              <a:t> </a:t>
            </a:r>
            <a:r>
              <a:rPr lang="en-US" altLang="zh-CN" dirty="0" smtClean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</a:rPr>
              <a:t>   the </a:t>
            </a:r>
            <a:r>
              <a:rPr lang="en-US" altLang="zh-CN" dirty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</a:rPr>
              <a:t>concerned </a:t>
            </a:r>
            <a:r>
              <a:rPr lang="en-US" altLang="zh-CN" dirty="0" smtClean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</a:rPr>
              <a:t>topics</a:t>
            </a: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zh-CN" dirty="0" smtClean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</a:rPr>
              <a:t>4. Planning to make </a:t>
            </a:r>
            <a:r>
              <a:rPr lang="en-US" altLang="zh-CN" dirty="0" err="1" smtClean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</a:rPr>
              <a:t>MLStyle.jl</a:t>
            </a:r>
            <a:r>
              <a:rPr lang="en-US" altLang="zh-CN" dirty="0" smtClean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</a:rPr>
              <a:t> as a dev-only dependency via</a:t>
            </a: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zh-CN" dirty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</a:rPr>
              <a:t> </a:t>
            </a:r>
            <a:r>
              <a:rPr lang="en-US" altLang="zh-CN" dirty="0" smtClean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</a:rPr>
              <a:t>   our bootstrap mechanism.</a:t>
            </a: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zh-CN" dirty="0" smtClean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</a:rPr>
              <a:t>…</a:t>
            </a:r>
            <a:endParaRPr lang="en-US" altLang="zh-CN" dirty="0">
              <a:solidFill>
                <a:schemeClr val="accent5">
                  <a:lumMod val="75000"/>
                </a:schemeClr>
              </a:solidFill>
              <a:latin typeface="Candara" panose="020E0502030303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67544" y="836712"/>
            <a:ext cx="801373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6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Eras Medium ITC" panose="020B0602030504020804" pitchFamily="34" charset="0"/>
              </a:rPr>
              <a:t>Additional Reasons for using </a:t>
            </a:r>
            <a:r>
              <a:rPr lang="en-US" altLang="zh-CN" sz="3600" b="1" dirty="0" err="1" smtClean="0">
                <a:solidFill>
                  <a:schemeClr val="tx2">
                    <a:lumMod val="60000"/>
                    <a:lumOff val="40000"/>
                  </a:schemeClr>
                </a:solidFill>
                <a:latin typeface="Eras Medium ITC" panose="020B0602030504020804" pitchFamily="34" charset="0"/>
              </a:rPr>
              <a:t>MLStyle.jl</a:t>
            </a:r>
            <a:endParaRPr lang="zh-CN" altLang="en-US" sz="3600" b="1" dirty="0">
              <a:solidFill>
                <a:schemeClr val="tx2">
                  <a:lumMod val="60000"/>
                  <a:lumOff val="40000"/>
                </a:schemeClr>
              </a:solidFill>
              <a:latin typeface="Eras Medium ITC" panose="020B06020305040208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63870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2575726" y="332656"/>
            <a:ext cx="308289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54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Eras Medium ITC" panose="020B0602030504020804" pitchFamily="34" charset="0"/>
              </a:rPr>
              <a:t>Examples</a:t>
            </a:r>
            <a:endParaRPr lang="zh-CN" altLang="en-US" sz="5400" b="1" dirty="0">
              <a:solidFill>
                <a:schemeClr val="tx2">
                  <a:lumMod val="60000"/>
                  <a:lumOff val="40000"/>
                </a:schemeClr>
              </a:solidFill>
              <a:latin typeface="Eras Medium ITC" panose="020B06020305040208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539552" y="913616"/>
            <a:ext cx="8856984" cy="58169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zh-CN" dirty="0" smtClean="0"/>
          </a:p>
          <a:p>
            <a:endParaRPr lang="en-US" altLang="zh-CN" dirty="0" smtClean="0">
              <a:solidFill>
                <a:schemeClr val="accent5">
                  <a:lumMod val="75000"/>
                </a:schemeClr>
              </a:solidFill>
              <a:latin typeface="Candara" panose="020E0502030303020204" pitchFamily="34" charset="0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zh-CN" dirty="0" smtClean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</a:rPr>
              <a:t>Debugger</a:t>
            </a:r>
          </a:p>
          <a:p>
            <a:pPr marL="457200" indent="-457200">
              <a:lnSpc>
                <a:spcPct val="150000"/>
              </a:lnSpc>
              <a:spcBef>
                <a:spcPct val="0"/>
              </a:spcBef>
              <a:buFont typeface="+mj-lt"/>
              <a:buAutoNum type="arabicPeriod"/>
            </a:pPr>
            <a:r>
              <a:rPr lang="en-US" altLang="zh-CN" dirty="0" smtClean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</a:rPr>
              <a:t>Parsing, parsing expression generator</a:t>
            </a:r>
          </a:p>
          <a:p>
            <a:pPr marL="457200" indent="-457200">
              <a:lnSpc>
                <a:spcPct val="150000"/>
              </a:lnSpc>
              <a:spcBef>
                <a:spcPct val="0"/>
              </a:spcBef>
              <a:buFont typeface="+mj-lt"/>
              <a:buAutoNum type="arabicPeriod"/>
            </a:pPr>
            <a:r>
              <a:rPr lang="en-US" altLang="zh-CN" dirty="0" smtClean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</a:rPr>
              <a:t>DSL/full </a:t>
            </a:r>
            <a:r>
              <a:rPr lang="en-US" altLang="zh-CN" dirty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</a:rPr>
              <a:t>featured programming </a:t>
            </a:r>
            <a:r>
              <a:rPr lang="en-US" altLang="zh-CN" dirty="0" smtClean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</a:rPr>
              <a:t>languages</a:t>
            </a:r>
          </a:p>
          <a:p>
            <a:pPr marL="457200" indent="-457200">
              <a:lnSpc>
                <a:spcPct val="150000"/>
              </a:lnSpc>
              <a:spcBef>
                <a:spcPct val="0"/>
              </a:spcBef>
              <a:buFont typeface="+mj-lt"/>
              <a:buAutoNum type="arabicPeriod"/>
            </a:pPr>
            <a:r>
              <a:rPr lang="en-US" altLang="zh-CN" dirty="0" smtClean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</a:rPr>
              <a:t>Py2JL.jl/</a:t>
            </a:r>
            <a:r>
              <a:rPr lang="en-US" altLang="zh-CN" dirty="0" err="1" smtClean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</a:rPr>
              <a:t>Transpilers</a:t>
            </a:r>
            <a:endParaRPr lang="en-US" altLang="zh-CN" dirty="0" smtClean="0">
              <a:solidFill>
                <a:schemeClr val="accent5">
                  <a:lumMod val="75000"/>
                </a:schemeClr>
              </a:solidFill>
              <a:latin typeface="Candara" panose="020E0502030303020204" pitchFamily="34" charset="0"/>
            </a:endParaRPr>
          </a:p>
          <a:p>
            <a:pPr marL="457200" indent="-457200">
              <a:lnSpc>
                <a:spcPct val="150000"/>
              </a:lnSpc>
              <a:spcBef>
                <a:spcPct val="0"/>
              </a:spcBef>
              <a:buFont typeface="+mj-lt"/>
              <a:buAutoNum type="arabicPeriod"/>
            </a:pPr>
            <a:r>
              <a:rPr lang="en-US" altLang="zh-CN" dirty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</a:rPr>
              <a:t>Extending literal </a:t>
            </a:r>
            <a:r>
              <a:rPr lang="en-US" altLang="zh-CN" dirty="0" smtClean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</a:rPr>
              <a:t>syntaxes</a:t>
            </a:r>
            <a:endParaRPr lang="en-US" altLang="zh-CN" dirty="0">
              <a:solidFill>
                <a:schemeClr val="accent5">
                  <a:lumMod val="75000"/>
                </a:schemeClr>
              </a:solidFill>
              <a:latin typeface="Candara" panose="020E0502030303020204" pitchFamily="34" charset="0"/>
            </a:endParaRPr>
          </a:p>
          <a:p>
            <a:pPr marL="457200" indent="-457200">
              <a:lnSpc>
                <a:spcPct val="150000"/>
              </a:lnSpc>
              <a:spcBef>
                <a:spcPct val="0"/>
              </a:spcBef>
              <a:buFont typeface="+mj-lt"/>
              <a:buAutoNum type="arabicPeriod"/>
            </a:pPr>
            <a:r>
              <a:rPr lang="en-US" altLang="zh-CN" dirty="0" smtClean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</a:rPr>
              <a:t>Query </a:t>
            </a:r>
            <a:r>
              <a:rPr lang="en-US" altLang="zh-CN" dirty="0" err="1" smtClean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</a:rPr>
              <a:t>eDSL</a:t>
            </a:r>
            <a:endParaRPr lang="en-US" altLang="zh-CN" dirty="0" smtClean="0">
              <a:solidFill>
                <a:schemeClr val="accent5">
                  <a:lumMod val="75000"/>
                </a:schemeClr>
              </a:solidFill>
              <a:latin typeface="Candara" panose="020E0502030303020204" pitchFamily="34" charset="0"/>
            </a:endParaRPr>
          </a:p>
          <a:p>
            <a:pPr marL="457200" indent="-457200">
              <a:lnSpc>
                <a:spcPct val="150000"/>
              </a:lnSpc>
              <a:spcBef>
                <a:spcPct val="0"/>
              </a:spcBef>
              <a:buFont typeface="+mj-lt"/>
              <a:buAutoNum type="arabicPeriod"/>
            </a:pPr>
            <a:r>
              <a:rPr lang="en-US" altLang="zh-CN" dirty="0" smtClean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</a:rPr>
              <a:t>Syntax </a:t>
            </a:r>
            <a:r>
              <a:rPr lang="en-US" altLang="zh-CN" dirty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</a:rPr>
              <a:t>extension</a:t>
            </a:r>
          </a:p>
          <a:p>
            <a:pPr marL="457200" indent="-457200">
              <a:lnSpc>
                <a:spcPct val="150000"/>
              </a:lnSpc>
              <a:spcBef>
                <a:spcPct val="0"/>
              </a:spcBef>
              <a:buFont typeface="+mj-lt"/>
              <a:buAutoNum type="arabicPeriod"/>
            </a:pPr>
            <a:r>
              <a:rPr lang="en-US" altLang="zh-CN" dirty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</a:rPr>
              <a:t>Static type checking for </a:t>
            </a:r>
            <a:r>
              <a:rPr lang="en-US" altLang="zh-CN" dirty="0" smtClean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</a:rPr>
              <a:t>Julia </a:t>
            </a:r>
            <a:r>
              <a:rPr lang="en-US" altLang="zh-CN" sz="2000" dirty="0" smtClean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</a:rPr>
              <a:t>(special thanks to Jonathan </a:t>
            </a:r>
            <a:r>
              <a:rPr lang="en-US" altLang="zh-CN" sz="2000" dirty="0" err="1" smtClean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</a:rPr>
              <a:t>Bieler</a:t>
            </a:r>
            <a:r>
              <a:rPr lang="en-US" altLang="zh-CN" sz="2000" dirty="0" smtClean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</a:rPr>
              <a:t>!)</a:t>
            </a: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zh-CN" dirty="0" smtClean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</a:rPr>
              <a:t> </a:t>
            </a:r>
            <a:endParaRPr lang="en-US" altLang="zh-CN" dirty="0">
              <a:solidFill>
                <a:schemeClr val="accent5">
                  <a:lumMod val="75000"/>
                </a:schemeClr>
              </a:solidFill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1321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844204" y="24184"/>
            <a:ext cx="697659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54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Eras Medium ITC" panose="020B0602030504020804" pitchFamily="34" charset="0"/>
              </a:rPr>
              <a:t>Examples – Debugger</a:t>
            </a:r>
            <a:endParaRPr lang="zh-CN" altLang="en-US" sz="5400" b="1" dirty="0">
              <a:solidFill>
                <a:schemeClr val="tx2">
                  <a:lumMod val="60000"/>
                  <a:lumOff val="40000"/>
                </a:schemeClr>
              </a:solidFill>
              <a:latin typeface="Eras Medium ITC" panose="020B0602030504020804" pitchFamily="3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599" y="1124744"/>
            <a:ext cx="6913225" cy="5486183"/>
          </a:xfrm>
          <a:prstGeom prst="rect">
            <a:avLst/>
          </a:prstGeom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2017977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844204" y="24184"/>
            <a:ext cx="697659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54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Eras Medium ITC" panose="020B0602030504020804" pitchFamily="34" charset="0"/>
              </a:rPr>
              <a:t>Examples – Debugger</a:t>
            </a:r>
            <a:endParaRPr lang="zh-CN" altLang="en-US" sz="5400" b="1" dirty="0">
              <a:solidFill>
                <a:schemeClr val="tx2">
                  <a:lumMod val="60000"/>
                  <a:lumOff val="40000"/>
                </a:schemeClr>
              </a:solidFill>
              <a:latin typeface="Eras Medium ITC" panose="020B06020305040208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768" y="1052736"/>
            <a:ext cx="4336696" cy="5589240"/>
          </a:xfrm>
          <a:prstGeom prst="rect">
            <a:avLst/>
          </a:prstGeom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3466964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95536" y="332656"/>
            <a:ext cx="8640960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zh-CN" sz="3600" b="1" dirty="0" smtClean="0">
                <a:solidFill>
                  <a:schemeClr val="accent5">
                    <a:lumMod val="75000"/>
                  </a:schemeClr>
                </a:solidFill>
                <a:latin typeface="Eras Medium ITC" panose="020B0602030504020804" pitchFamily="34" charset="0"/>
                <a:ea typeface="+mj-ea"/>
                <a:cs typeface="+mj-cs"/>
              </a:rPr>
              <a:t>1. What </a:t>
            </a:r>
            <a:r>
              <a:rPr lang="en-US" altLang="zh-CN" sz="3600" b="1" dirty="0">
                <a:solidFill>
                  <a:schemeClr val="accent5">
                    <a:lumMod val="75000"/>
                  </a:schemeClr>
                </a:solidFill>
                <a:latin typeface="Eras Medium ITC" panose="020B0602030504020804" pitchFamily="34" charset="0"/>
                <a:ea typeface="+mj-ea"/>
                <a:cs typeface="+mj-cs"/>
              </a:rPr>
              <a:t>is </a:t>
            </a:r>
            <a:r>
              <a:rPr lang="en-US" altLang="zh-CN" sz="3600" b="1" dirty="0" err="1" smtClean="0">
                <a:solidFill>
                  <a:schemeClr val="accent5">
                    <a:lumMod val="75000"/>
                  </a:schemeClr>
                </a:solidFill>
                <a:latin typeface="Eras Medium ITC" panose="020B0602030504020804" pitchFamily="34" charset="0"/>
                <a:ea typeface="+mj-ea"/>
                <a:cs typeface="+mj-cs"/>
              </a:rPr>
              <a:t>MLStyle.jl</a:t>
            </a:r>
            <a:endParaRPr lang="en-US" altLang="zh-CN" sz="3600" b="1" dirty="0" smtClean="0">
              <a:solidFill>
                <a:schemeClr val="accent5">
                  <a:lumMod val="75000"/>
                </a:schemeClr>
              </a:solidFill>
              <a:latin typeface="Eras Medium ITC" panose="020B0602030504020804" pitchFamily="34" charset="0"/>
              <a:ea typeface="+mj-ea"/>
              <a:cs typeface="+mj-cs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zh-CN" sz="3600" b="1" dirty="0" smtClean="0">
                <a:solidFill>
                  <a:schemeClr val="accent5">
                    <a:lumMod val="75000"/>
                  </a:schemeClr>
                </a:solidFill>
                <a:latin typeface="Eras Medium ITC" panose="020B0602030504020804" pitchFamily="34" charset="0"/>
                <a:ea typeface="+mj-ea"/>
                <a:cs typeface="+mj-cs"/>
              </a:rPr>
              <a:t>2. Why I made </a:t>
            </a:r>
            <a:r>
              <a:rPr lang="en-US" altLang="zh-CN" sz="3600" b="1" dirty="0" err="1" smtClean="0">
                <a:solidFill>
                  <a:schemeClr val="accent5">
                    <a:lumMod val="75000"/>
                  </a:schemeClr>
                </a:solidFill>
                <a:latin typeface="Eras Medium ITC" panose="020B0602030504020804" pitchFamily="34" charset="0"/>
                <a:ea typeface="+mj-ea"/>
                <a:cs typeface="+mj-cs"/>
              </a:rPr>
              <a:t>MLStyle.jl</a:t>
            </a:r>
            <a:endParaRPr lang="en-US" altLang="zh-CN" sz="3600" b="1" dirty="0" smtClean="0">
              <a:solidFill>
                <a:schemeClr val="accent5">
                  <a:lumMod val="75000"/>
                </a:schemeClr>
              </a:solidFill>
              <a:latin typeface="Eras Medium ITC" panose="020B0602030504020804" pitchFamily="34" charset="0"/>
              <a:ea typeface="+mj-ea"/>
              <a:cs typeface="+mj-cs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zh-CN" sz="3600" b="1" dirty="0" smtClean="0">
                <a:solidFill>
                  <a:schemeClr val="accent5">
                    <a:lumMod val="75000"/>
                  </a:schemeClr>
                </a:solidFill>
                <a:latin typeface="Eras Medium ITC" panose="020B0602030504020804" pitchFamily="34" charset="0"/>
                <a:ea typeface="+mj-ea"/>
                <a:cs typeface="+mj-cs"/>
              </a:rPr>
              <a:t>3. Why use </a:t>
            </a:r>
            <a:r>
              <a:rPr lang="en-US" altLang="zh-CN" sz="3600" b="1" dirty="0" err="1" smtClean="0">
                <a:solidFill>
                  <a:schemeClr val="accent5">
                    <a:lumMod val="75000"/>
                  </a:schemeClr>
                </a:solidFill>
                <a:latin typeface="Eras Medium ITC" panose="020B0602030504020804" pitchFamily="34" charset="0"/>
                <a:ea typeface="+mj-ea"/>
                <a:cs typeface="+mj-cs"/>
              </a:rPr>
              <a:t>MLStyle.jl</a:t>
            </a:r>
            <a:endParaRPr lang="en-US" altLang="zh-CN" sz="3600" b="1" dirty="0" smtClean="0">
              <a:solidFill>
                <a:schemeClr val="accent5">
                  <a:lumMod val="75000"/>
                </a:schemeClr>
              </a:solidFill>
              <a:latin typeface="Eras Medium ITC" panose="020B0602030504020804" pitchFamily="34" charset="0"/>
              <a:ea typeface="+mj-ea"/>
              <a:cs typeface="+mj-cs"/>
            </a:endParaRPr>
          </a:p>
          <a:p>
            <a:pPr lvl="1">
              <a:lnSpc>
                <a:spcPct val="150000"/>
              </a:lnSpc>
              <a:spcBef>
                <a:spcPct val="0"/>
              </a:spcBef>
            </a:pPr>
            <a:r>
              <a:rPr lang="en-US" altLang="zh-CN" sz="3600" b="1" dirty="0" smtClean="0">
                <a:solidFill>
                  <a:schemeClr val="accent5">
                    <a:lumMod val="75000"/>
                  </a:schemeClr>
                </a:solidFill>
                <a:latin typeface="Eras Medium ITC" panose="020B0602030504020804" pitchFamily="34" charset="0"/>
              </a:rPr>
              <a:t>1. Efficiency, and how can?</a:t>
            </a:r>
          </a:p>
          <a:p>
            <a:pPr lvl="1">
              <a:lnSpc>
                <a:spcPct val="150000"/>
              </a:lnSpc>
              <a:spcBef>
                <a:spcPct val="0"/>
              </a:spcBef>
            </a:pPr>
            <a:r>
              <a:rPr lang="en-US" altLang="zh-CN" sz="3600" b="1" dirty="0" smtClean="0">
                <a:solidFill>
                  <a:schemeClr val="accent5">
                    <a:lumMod val="75000"/>
                  </a:schemeClr>
                </a:solidFill>
                <a:latin typeface="Eras Medium ITC" panose="020B0602030504020804" pitchFamily="34" charset="0"/>
              </a:rPr>
              <a:t>2. Extensibility, and how can?</a:t>
            </a:r>
          </a:p>
          <a:p>
            <a:pPr lvl="1">
              <a:lnSpc>
                <a:spcPct val="150000"/>
              </a:lnSpc>
              <a:spcBef>
                <a:spcPct val="0"/>
              </a:spcBef>
            </a:pPr>
            <a:r>
              <a:rPr lang="en-US" altLang="zh-CN" sz="3600" b="1" dirty="0" smtClean="0">
                <a:solidFill>
                  <a:schemeClr val="accent5">
                    <a:lumMod val="75000"/>
                  </a:schemeClr>
                </a:solidFill>
                <a:latin typeface="Eras Medium ITC" panose="020B0602030504020804" pitchFamily="34" charset="0"/>
              </a:rPr>
              <a:t>3. Additional </a:t>
            </a:r>
            <a:r>
              <a:rPr lang="en-US" altLang="zh-CN" sz="3600" b="1" dirty="0">
                <a:solidFill>
                  <a:schemeClr val="accent5">
                    <a:lumMod val="75000"/>
                  </a:schemeClr>
                </a:solidFill>
                <a:latin typeface="Eras Medium ITC" panose="020B0602030504020804" pitchFamily="34" charset="0"/>
              </a:rPr>
              <a:t>reasons…</a:t>
            </a:r>
            <a:endParaRPr lang="en-US" altLang="zh-CN" sz="3600" b="1" dirty="0" smtClean="0">
              <a:solidFill>
                <a:schemeClr val="accent5">
                  <a:lumMod val="75000"/>
                </a:schemeClr>
              </a:solidFill>
              <a:latin typeface="Eras Medium ITC" panose="020B0602030504020804" pitchFamily="34" charset="0"/>
              <a:ea typeface="+mj-ea"/>
              <a:cs typeface="+mj-cs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zh-CN" sz="3600" b="1" dirty="0" smtClean="0">
                <a:solidFill>
                  <a:schemeClr val="accent5">
                    <a:lumMod val="75000"/>
                  </a:schemeClr>
                </a:solidFill>
                <a:latin typeface="Eras Medium ITC" panose="020B0602030504020804" pitchFamily="34" charset="0"/>
                <a:ea typeface="+mj-ea"/>
                <a:cs typeface="+mj-cs"/>
              </a:rPr>
              <a:t>4. Examples</a:t>
            </a:r>
            <a:endParaRPr lang="en-US" altLang="zh-CN" sz="3600" b="1" dirty="0">
              <a:solidFill>
                <a:schemeClr val="accent5">
                  <a:lumMod val="75000"/>
                </a:schemeClr>
              </a:solidFill>
              <a:latin typeface="Eras Medium ITC" panose="020B0602030504020804" pitchFamily="34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242798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971423"/>
            <a:ext cx="7621476" cy="5852957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3" name="矩形 2"/>
          <p:cNvSpPr/>
          <p:nvPr/>
        </p:nvSpPr>
        <p:spPr>
          <a:xfrm>
            <a:off x="844204" y="24184"/>
            <a:ext cx="697659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54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Eras Medium ITC" panose="020B0602030504020804" pitchFamily="34" charset="0"/>
              </a:rPr>
              <a:t>Examples – Debugger</a:t>
            </a:r>
            <a:endParaRPr lang="zh-CN" altLang="en-US" sz="5400" b="1" dirty="0">
              <a:solidFill>
                <a:schemeClr val="tx2">
                  <a:lumMod val="60000"/>
                  <a:lumOff val="40000"/>
                </a:schemeClr>
              </a:solidFill>
              <a:latin typeface="Eras Medium ITC" panose="020B06020305040208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817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844204" y="24184"/>
            <a:ext cx="697659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54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Eras Medium ITC" panose="020B0602030504020804" pitchFamily="34" charset="0"/>
              </a:rPr>
              <a:t>Examples – Debugger</a:t>
            </a:r>
            <a:endParaRPr lang="zh-CN" altLang="en-US" sz="5400" b="1" dirty="0">
              <a:solidFill>
                <a:schemeClr val="tx2">
                  <a:lumMod val="60000"/>
                  <a:lumOff val="40000"/>
                </a:schemeClr>
              </a:solidFill>
              <a:latin typeface="Eras Medium ITC" panose="020B06020305040208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1052736"/>
            <a:ext cx="5584369" cy="5592312"/>
          </a:xfrm>
          <a:prstGeom prst="rect">
            <a:avLst/>
          </a:prstGeom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2041002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115616" y="188640"/>
            <a:ext cx="585769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54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Eras Medium ITC" panose="020B0602030504020804" pitchFamily="34" charset="0"/>
              </a:rPr>
              <a:t>Examples - Parsing</a:t>
            </a:r>
            <a:endParaRPr lang="zh-CN" altLang="en-US" sz="5400" b="1" dirty="0">
              <a:solidFill>
                <a:schemeClr val="tx2">
                  <a:lumMod val="60000"/>
                  <a:lumOff val="40000"/>
                </a:schemeClr>
              </a:solidFill>
              <a:latin typeface="Eras Medium ITC" panose="020B06020305040208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268760"/>
            <a:ext cx="4208802" cy="5351852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5" name="矩形 4"/>
          <p:cNvSpPr/>
          <p:nvPr/>
        </p:nvSpPr>
        <p:spPr>
          <a:xfrm>
            <a:off x="4820362" y="1628800"/>
            <a:ext cx="4572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zh-CN" sz="2000" dirty="0" err="1" smtClean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</a:rPr>
              <a:t>RBNF.jl</a:t>
            </a:r>
            <a:endParaRPr lang="en-US" altLang="zh-CN" sz="2000" dirty="0" smtClean="0">
              <a:solidFill>
                <a:schemeClr val="accent5">
                  <a:lumMod val="75000"/>
                </a:schemeClr>
              </a:solidFill>
              <a:latin typeface="Candara" panose="020E0502030303020204" pitchFamily="34" charset="0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endParaRPr lang="en-US" altLang="zh-CN" sz="2000" dirty="0">
              <a:solidFill>
                <a:schemeClr val="accent5">
                  <a:lumMod val="75000"/>
                </a:schemeClr>
              </a:solidFill>
              <a:latin typeface="Candara" panose="020E0502030303020204" pitchFamily="34" charset="0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zh-CN" sz="2000" dirty="0" smtClean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</a:rPr>
              <a:t>Julia Syntaxes  -&gt; Parser </a:t>
            </a:r>
            <a:r>
              <a:rPr lang="en-US" altLang="zh-CN" sz="2000" dirty="0" err="1" smtClean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</a:rPr>
              <a:t>Combinators</a:t>
            </a:r>
            <a:endParaRPr lang="en-US" altLang="zh-CN" sz="2000" dirty="0">
              <a:solidFill>
                <a:schemeClr val="accent5">
                  <a:lumMod val="75000"/>
                </a:schemeClr>
              </a:solidFill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7411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757510"/>
            <a:ext cx="9144000" cy="6121913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3" name="矩形 2"/>
          <p:cNvSpPr/>
          <p:nvPr/>
        </p:nvSpPr>
        <p:spPr>
          <a:xfrm>
            <a:off x="1403648" y="24184"/>
            <a:ext cx="585769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54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Eras Medium ITC" panose="020B0602030504020804" pitchFamily="34" charset="0"/>
              </a:rPr>
              <a:t>Examples - Parsing</a:t>
            </a:r>
            <a:endParaRPr lang="zh-CN" altLang="en-US" sz="5400" b="1" dirty="0">
              <a:solidFill>
                <a:schemeClr val="tx2">
                  <a:lumMod val="60000"/>
                  <a:lumOff val="40000"/>
                </a:schemeClr>
              </a:solidFill>
              <a:latin typeface="Eras Medium ITC" panose="020B06020305040208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923928" y="2060848"/>
            <a:ext cx="4572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zh-CN" sz="2000" dirty="0" smtClean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</a:rPr>
              <a:t>Syntax-driven</a:t>
            </a: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zh-CN" sz="2000" dirty="0" smtClean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</a:rPr>
              <a:t>intuitive</a:t>
            </a:r>
          </a:p>
        </p:txBody>
      </p:sp>
    </p:spTree>
    <p:extLst>
      <p:ext uri="{BB962C8B-B14F-4D97-AF65-F5344CB8AC3E}">
        <p14:creationId xmlns:p14="http://schemas.microsoft.com/office/powerpoint/2010/main" val="1046004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831312" y="476672"/>
            <a:ext cx="478528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54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Eras Medium ITC" panose="020B0602030504020804" pitchFamily="34" charset="0"/>
              </a:rPr>
              <a:t>Examples - DSL</a:t>
            </a:r>
            <a:endParaRPr lang="zh-CN" altLang="en-US" sz="5400" b="1" dirty="0">
              <a:solidFill>
                <a:schemeClr val="tx2">
                  <a:lumMod val="60000"/>
                  <a:lumOff val="40000"/>
                </a:schemeClr>
              </a:solidFill>
              <a:latin typeface="Eras Medium ITC" panose="020B06020305040208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0222"/>
            <a:ext cx="3096344" cy="6852469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813511" y="1916832"/>
            <a:ext cx="4824536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800" dirty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</a:rPr>
              <a:t>Parser from Example-Parsing section.</a:t>
            </a:r>
          </a:p>
          <a:p>
            <a:pPr>
              <a:lnSpc>
                <a:spcPct val="150000"/>
              </a:lnSpc>
            </a:pPr>
            <a:endParaRPr lang="en-US" altLang="zh-CN" sz="1800" dirty="0">
              <a:solidFill>
                <a:schemeClr val="accent5">
                  <a:lumMod val="75000"/>
                </a:schemeClr>
              </a:solidFill>
              <a:latin typeface="Candara" panose="020E0502030303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800" dirty="0" smtClean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</a:rPr>
              <a:t>1. Custom </a:t>
            </a:r>
            <a:r>
              <a:rPr lang="en-US" altLang="zh-CN" sz="1800" dirty="0" err="1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</a:rPr>
              <a:t>precedences</a:t>
            </a:r>
            <a:r>
              <a:rPr lang="en-US" altLang="zh-CN" sz="1800" dirty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</a:rPr>
              <a:t> and </a:t>
            </a:r>
            <a:r>
              <a:rPr lang="en-US" altLang="zh-CN" sz="1800" dirty="0" err="1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</a:rPr>
              <a:t>associativities</a:t>
            </a:r>
            <a:endParaRPr lang="en-US" altLang="zh-CN" sz="1800" dirty="0">
              <a:solidFill>
                <a:schemeClr val="accent5">
                  <a:lumMod val="75000"/>
                </a:schemeClr>
              </a:solidFill>
              <a:latin typeface="Candara" panose="020E0502030303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800" dirty="0" smtClean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</a:rPr>
              <a:t>2. Let </a:t>
            </a:r>
            <a:r>
              <a:rPr lang="en-US" altLang="zh-CN" sz="1800" dirty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</a:rPr>
              <a:t>bindings, let-rec bindings</a:t>
            </a:r>
          </a:p>
          <a:p>
            <a:pPr>
              <a:lnSpc>
                <a:spcPct val="150000"/>
              </a:lnSpc>
            </a:pPr>
            <a:r>
              <a:rPr lang="en-US" altLang="zh-CN" sz="1800" dirty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4166857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684430" y="404664"/>
            <a:ext cx="585128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54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Eras Medium ITC" panose="020B0602030504020804" pitchFamily="34" charset="0"/>
              </a:rPr>
              <a:t>Examples – Py2Jl.jl</a:t>
            </a:r>
            <a:endParaRPr lang="zh-CN" altLang="en-US" sz="5400" b="1" dirty="0">
              <a:solidFill>
                <a:schemeClr val="tx2">
                  <a:lumMod val="60000"/>
                  <a:lumOff val="40000"/>
                </a:schemeClr>
              </a:solidFill>
              <a:latin typeface="Eras Medium ITC" panose="020B06020305040208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213" y="1327994"/>
            <a:ext cx="3742858" cy="5240002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5" name="文本框 4"/>
          <p:cNvSpPr txBox="1"/>
          <p:nvPr/>
        </p:nvSpPr>
        <p:spPr>
          <a:xfrm>
            <a:off x="5004048" y="1700808"/>
            <a:ext cx="396044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</a:rPr>
              <a:t>A custom pattern </a:t>
            </a:r>
            <a:r>
              <a:rPr lang="en-US" altLang="zh-CN" b="1" i="1" dirty="0" smtClean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</a:rPr>
              <a:t>Record </a:t>
            </a:r>
            <a:r>
              <a:rPr lang="en-US" altLang="zh-CN" dirty="0" smtClean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</a:rPr>
              <a:t>providing a more handy way to match </a:t>
            </a:r>
            <a:r>
              <a:rPr lang="en-US" altLang="zh-CN" dirty="0" err="1" smtClean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</a:rPr>
              <a:t>Dict</a:t>
            </a:r>
            <a:r>
              <a:rPr lang="en-US" altLang="zh-CN" dirty="0" smtClean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</a:rPr>
              <a:t>{Symbol, T}</a:t>
            </a:r>
            <a:endParaRPr lang="zh-CN" altLang="en-US" dirty="0">
              <a:solidFill>
                <a:schemeClr val="accent5">
                  <a:lumMod val="75000"/>
                </a:schemeClr>
              </a:solidFill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2631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698984" y="236157"/>
            <a:ext cx="585128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54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Eras Medium ITC" panose="020B0602030504020804" pitchFamily="34" charset="0"/>
              </a:rPr>
              <a:t>Examples – Py2Jl.jl</a:t>
            </a:r>
            <a:endParaRPr lang="zh-CN" altLang="en-US" sz="5400" b="1" dirty="0">
              <a:solidFill>
                <a:schemeClr val="tx2">
                  <a:lumMod val="60000"/>
                  <a:lumOff val="40000"/>
                </a:schemeClr>
              </a:solidFill>
              <a:latin typeface="Eras Medium ITC" panose="020B06020305040208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784" y="1167412"/>
            <a:ext cx="3816424" cy="5314801"/>
          </a:xfrm>
          <a:prstGeom prst="rect">
            <a:avLst/>
          </a:prstGeom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4231949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475656" y="116632"/>
            <a:ext cx="585128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54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Eras Medium ITC" panose="020B0602030504020804" pitchFamily="34" charset="0"/>
              </a:rPr>
              <a:t>Examples – Py2Jl.jl</a:t>
            </a:r>
            <a:endParaRPr lang="zh-CN" altLang="en-US" sz="5400" b="1" dirty="0">
              <a:solidFill>
                <a:schemeClr val="tx2">
                  <a:lumMod val="60000"/>
                  <a:lumOff val="40000"/>
                </a:schemeClr>
              </a:solidFill>
              <a:latin typeface="Eras Medium ITC" panose="020B06020305040208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196752"/>
            <a:ext cx="8244408" cy="5270003"/>
          </a:xfrm>
          <a:prstGeom prst="rect">
            <a:avLst/>
          </a:prstGeom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828903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683568" y="404664"/>
            <a:ext cx="7632219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Eras Medium ITC" panose="020B0602030504020804" pitchFamily="34" charset="0"/>
              </a:rPr>
              <a:t>Examples </a:t>
            </a:r>
            <a:r>
              <a:rPr lang="en-US" altLang="zh-CN" sz="36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Eras Medium ITC" panose="020B0602030504020804" pitchFamily="34" charset="0"/>
              </a:rPr>
              <a:t>- Extending </a:t>
            </a:r>
            <a:r>
              <a:rPr lang="en-US" altLang="zh-CN" sz="36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Eras Medium ITC" panose="020B0602030504020804" pitchFamily="34" charset="0"/>
              </a:rPr>
              <a:t>literal syntaxes</a:t>
            </a:r>
          </a:p>
          <a:p>
            <a:pPr algn="ctr"/>
            <a:endParaRPr lang="zh-CN" altLang="en-US" sz="5400" b="1" dirty="0">
              <a:solidFill>
                <a:schemeClr val="tx2">
                  <a:lumMod val="60000"/>
                  <a:lumOff val="40000"/>
                </a:schemeClr>
              </a:solidFill>
              <a:latin typeface="Eras Medium ITC" panose="020B06020305040208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2227" y="1142513"/>
            <a:ext cx="5474899" cy="5543336"/>
          </a:xfrm>
          <a:prstGeom prst="rect">
            <a:avLst/>
          </a:prstGeom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2152619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20" y="1412776"/>
            <a:ext cx="7495718" cy="4267723"/>
          </a:xfrm>
          <a:prstGeom prst="rect">
            <a:avLst/>
          </a:prstGeom>
          <a:effectLst>
            <a:softEdge rad="317500"/>
          </a:effectLst>
        </p:spPr>
      </p:pic>
      <p:sp>
        <p:nvSpPr>
          <p:cNvPr id="3" name="矩形 2"/>
          <p:cNvSpPr/>
          <p:nvPr/>
        </p:nvSpPr>
        <p:spPr>
          <a:xfrm>
            <a:off x="683568" y="404664"/>
            <a:ext cx="7632219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Eras Medium ITC" panose="020B0602030504020804" pitchFamily="34" charset="0"/>
              </a:rPr>
              <a:t>Examples </a:t>
            </a:r>
            <a:r>
              <a:rPr lang="en-US" altLang="zh-CN" sz="36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Eras Medium ITC" panose="020B0602030504020804" pitchFamily="34" charset="0"/>
              </a:rPr>
              <a:t>- Extending </a:t>
            </a:r>
            <a:r>
              <a:rPr lang="en-US" altLang="zh-CN" sz="36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Eras Medium ITC" panose="020B0602030504020804" pitchFamily="34" charset="0"/>
              </a:rPr>
              <a:t>literal syntaxes</a:t>
            </a:r>
          </a:p>
          <a:p>
            <a:pPr algn="ctr"/>
            <a:endParaRPr lang="zh-CN" altLang="en-US" sz="5400" b="1" dirty="0">
              <a:solidFill>
                <a:schemeClr val="tx2">
                  <a:lumMod val="60000"/>
                  <a:lumOff val="40000"/>
                </a:schemeClr>
              </a:solidFill>
              <a:latin typeface="Eras Medium ITC" panose="020B0602030504020804" pitchFamily="3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2536" y="1139136"/>
            <a:ext cx="2968487" cy="5157192"/>
          </a:xfrm>
          <a:prstGeom prst="rect">
            <a:avLst/>
          </a:prstGeom>
          <a:effectLst>
            <a:softEdge rad="317500"/>
          </a:effectLst>
        </p:spPr>
      </p:pic>
    </p:spTree>
    <p:extLst>
      <p:ext uri="{BB962C8B-B14F-4D97-AF65-F5344CB8AC3E}">
        <p14:creationId xmlns:p14="http://schemas.microsoft.com/office/powerpoint/2010/main" val="46930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115616" y="971823"/>
            <a:ext cx="65252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altLang="zh-CN" sz="54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Eras Medium ITC" panose="020B0602030504020804" pitchFamily="34" charset="0"/>
                <a:ea typeface="+mj-ea"/>
                <a:cs typeface="+mj-cs"/>
              </a:rPr>
              <a:t>What is </a:t>
            </a:r>
            <a:r>
              <a:rPr lang="en-US" altLang="zh-CN" sz="5400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Eras Medium ITC" panose="020B0602030504020804" pitchFamily="34" charset="0"/>
                <a:ea typeface="+mj-ea"/>
                <a:cs typeface="+mj-cs"/>
              </a:rPr>
              <a:t>MLStyle.jl</a:t>
            </a:r>
            <a:endParaRPr lang="zh-CN" altLang="en-US" sz="5400" b="1" dirty="0">
              <a:solidFill>
                <a:schemeClr val="tx2">
                  <a:lumMod val="60000"/>
                  <a:lumOff val="40000"/>
                </a:schemeClr>
              </a:solidFill>
              <a:latin typeface="Eras Medium ITC" panose="020B0602030504020804" pitchFamily="34" charset="0"/>
              <a:ea typeface="+mj-ea"/>
              <a:cs typeface="+mj-cs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411760" y="2348880"/>
            <a:ext cx="704949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altLang="zh-CN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Eras Medium ITC" panose="020B0602030504020804" pitchFamily="34" charset="0"/>
              </a:rPr>
              <a:t>ML denotes “Meta Language” here</a:t>
            </a:r>
            <a:endParaRPr lang="zh-CN" altLang="en-US" b="1" dirty="0">
              <a:solidFill>
                <a:schemeClr val="tx2">
                  <a:lumMod val="60000"/>
                  <a:lumOff val="40000"/>
                </a:schemeClr>
              </a:solidFill>
              <a:latin typeface="Eras Medium ITC" panose="020B06020305040208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8391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371262" y="404664"/>
            <a:ext cx="6256841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Eras Medium ITC" panose="020B0602030504020804" pitchFamily="34" charset="0"/>
              </a:rPr>
              <a:t>Examples </a:t>
            </a:r>
            <a:r>
              <a:rPr lang="en-US" altLang="zh-CN" sz="36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Eras Medium ITC" panose="020B0602030504020804" pitchFamily="34" charset="0"/>
              </a:rPr>
              <a:t>– Query </a:t>
            </a:r>
            <a:r>
              <a:rPr lang="en-US" altLang="zh-CN" sz="3600" b="1" dirty="0" err="1" smtClean="0">
                <a:solidFill>
                  <a:schemeClr val="tx2">
                    <a:lumMod val="60000"/>
                    <a:lumOff val="40000"/>
                  </a:schemeClr>
                </a:solidFill>
                <a:latin typeface="Eras Medium ITC" panose="020B0602030504020804" pitchFamily="34" charset="0"/>
              </a:rPr>
              <a:t>eDSL</a:t>
            </a:r>
            <a:r>
              <a:rPr lang="en-US" altLang="zh-CN" sz="36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Eras Medium ITC" panose="020B0602030504020804" pitchFamily="34" charset="0"/>
              </a:rPr>
              <a:t> : </a:t>
            </a:r>
            <a:r>
              <a:rPr lang="en-US" altLang="zh-CN" sz="3600" b="1" dirty="0" err="1" smtClean="0">
                <a:solidFill>
                  <a:schemeClr val="tx2">
                    <a:lumMod val="60000"/>
                    <a:lumOff val="40000"/>
                  </a:schemeClr>
                </a:solidFill>
                <a:latin typeface="Eras Medium ITC" panose="020B0602030504020804" pitchFamily="34" charset="0"/>
              </a:rPr>
              <a:t>Linq</a:t>
            </a:r>
            <a:endParaRPr lang="en-US" altLang="zh-CN" sz="3600" b="1" dirty="0">
              <a:solidFill>
                <a:schemeClr val="tx2">
                  <a:lumMod val="60000"/>
                  <a:lumOff val="40000"/>
                </a:schemeClr>
              </a:solidFill>
              <a:latin typeface="Eras Medium ITC" panose="020B0602030504020804" pitchFamily="34" charset="0"/>
            </a:endParaRPr>
          </a:p>
          <a:p>
            <a:pPr algn="ctr"/>
            <a:endParaRPr lang="zh-CN" altLang="en-US" sz="5400" b="1" dirty="0">
              <a:solidFill>
                <a:schemeClr val="tx2">
                  <a:lumMod val="60000"/>
                  <a:lumOff val="40000"/>
                </a:schemeClr>
              </a:solidFill>
              <a:latin typeface="Eras Medium ITC" panose="020B06020305040208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696" y="1120595"/>
            <a:ext cx="5616624" cy="5403634"/>
          </a:xfrm>
          <a:prstGeom prst="rect">
            <a:avLst/>
          </a:prstGeom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3057775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371262" y="404664"/>
            <a:ext cx="6256841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Eras Medium ITC" panose="020B0602030504020804" pitchFamily="34" charset="0"/>
              </a:rPr>
              <a:t>Examples </a:t>
            </a:r>
            <a:r>
              <a:rPr lang="en-US" altLang="zh-CN" sz="36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Eras Medium ITC" panose="020B0602030504020804" pitchFamily="34" charset="0"/>
              </a:rPr>
              <a:t>– Query </a:t>
            </a:r>
            <a:r>
              <a:rPr lang="en-US" altLang="zh-CN" sz="3600" b="1" dirty="0" err="1" smtClean="0">
                <a:solidFill>
                  <a:schemeClr val="tx2">
                    <a:lumMod val="60000"/>
                    <a:lumOff val="40000"/>
                  </a:schemeClr>
                </a:solidFill>
                <a:latin typeface="Eras Medium ITC" panose="020B0602030504020804" pitchFamily="34" charset="0"/>
              </a:rPr>
              <a:t>eDSL</a:t>
            </a:r>
            <a:r>
              <a:rPr lang="en-US" altLang="zh-CN" sz="36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Eras Medium ITC" panose="020B0602030504020804" pitchFamily="34" charset="0"/>
              </a:rPr>
              <a:t> : </a:t>
            </a:r>
            <a:r>
              <a:rPr lang="en-US" altLang="zh-CN" sz="3600" b="1" dirty="0" err="1" smtClean="0">
                <a:solidFill>
                  <a:schemeClr val="tx2">
                    <a:lumMod val="60000"/>
                    <a:lumOff val="40000"/>
                  </a:schemeClr>
                </a:solidFill>
                <a:latin typeface="Eras Medium ITC" panose="020B0602030504020804" pitchFamily="34" charset="0"/>
              </a:rPr>
              <a:t>Linq</a:t>
            </a:r>
            <a:endParaRPr lang="en-US" altLang="zh-CN" sz="3600" b="1" dirty="0">
              <a:solidFill>
                <a:schemeClr val="tx2">
                  <a:lumMod val="60000"/>
                  <a:lumOff val="40000"/>
                </a:schemeClr>
              </a:solidFill>
              <a:latin typeface="Eras Medium ITC" panose="020B0602030504020804" pitchFamily="34" charset="0"/>
            </a:endParaRPr>
          </a:p>
          <a:p>
            <a:pPr algn="ctr"/>
            <a:endParaRPr lang="zh-CN" altLang="en-US" sz="5400" b="1" dirty="0">
              <a:solidFill>
                <a:schemeClr val="tx2">
                  <a:lumMod val="60000"/>
                  <a:lumOff val="40000"/>
                </a:schemeClr>
              </a:solidFill>
              <a:latin typeface="Eras Medium ITC" panose="020B06020305040208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3427" y="1340768"/>
            <a:ext cx="6310492" cy="5213823"/>
          </a:xfrm>
          <a:prstGeom prst="rect">
            <a:avLst/>
          </a:prstGeom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3789550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376875" y="404664"/>
            <a:ext cx="624562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Eras Medium ITC" panose="020B0602030504020804" pitchFamily="34" charset="0"/>
              </a:rPr>
              <a:t>Examples </a:t>
            </a:r>
            <a:r>
              <a:rPr lang="en-US" altLang="zh-CN" sz="36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Eras Medium ITC" panose="020B0602030504020804" pitchFamily="34" charset="0"/>
              </a:rPr>
              <a:t>– Syntax Extensions</a:t>
            </a:r>
            <a:endParaRPr lang="zh-CN" altLang="en-US" sz="5400" b="1" dirty="0">
              <a:solidFill>
                <a:schemeClr val="tx2">
                  <a:lumMod val="60000"/>
                  <a:lumOff val="40000"/>
                </a:schemeClr>
              </a:solidFill>
              <a:latin typeface="Eras Medium ITC" panose="020B06020305040208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0010" y="1340768"/>
            <a:ext cx="5779350" cy="5167328"/>
          </a:xfrm>
          <a:prstGeom prst="rect">
            <a:avLst/>
          </a:prstGeom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464777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278641" y="476672"/>
            <a:ext cx="624562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Eras Medium ITC" panose="020B0602030504020804" pitchFamily="34" charset="0"/>
              </a:rPr>
              <a:t>Examples </a:t>
            </a:r>
            <a:r>
              <a:rPr lang="en-US" altLang="zh-CN" sz="36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Eras Medium ITC" panose="020B0602030504020804" pitchFamily="34" charset="0"/>
              </a:rPr>
              <a:t>– Syntax Extensions</a:t>
            </a:r>
            <a:endParaRPr lang="zh-CN" altLang="en-US" sz="5400" b="1" dirty="0">
              <a:solidFill>
                <a:schemeClr val="tx2">
                  <a:lumMod val="60000"/>
                  <a:lumOff val="40000"/>
                </a:schemeClr>
              </a:solidFill>
              <a:latin typeface="Eras Medium ITC" panose="020B0602030504020804" pitchFamily="3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1123003"/>
            <a:ext cx="6803804" cy="5539631"/>
          </a:xfrm>
          <a:prstGeom prst="rect">
            <a:avLst/>
          </a:prstGeom>
          <a:effectLst>
            <a:softEdge rad="317500"/>
          </a:effectLst>
        </p:spPr>
      </p:pic>
    </p:spTree>
    <p:extLst>
      <p:ext uri="{BB962C8B-B14F-4D97-AF65-F5344CB8AC3E}">
        <p14:creationId xmlns:p14="http://schemas.microsoft.com/office/powerpoint/2010/main" val="2451786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278641" y="476672"/>
            <a:ext cx="624562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Eras Medium ITC" panose="020B0602030504020804" pitchFamily="34" charset="0"/>
              </a:rPr>
              <a:t>Examples </a:t>
            </a:r>
            <a:r>
              <a:rPr lang="en-US" altLang="zh-CN" sz="36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Eras Medium ITC" panose="020B0602030504020804" pitchFamily="34" charset="0"/>
              </a:rPr>
              <a:t>– Syntax Extensions</a:t>
            </a:r>
            <a:endParaRPr lang="zh-CN" altLang="en-US" sz="5400" b="1" dirty="0">
              <a:solidFill>
                <a:schemeClr val="tx2">
                  <a:lumMod val="60000"/>
                  <a:lumOff val="40000"/>
                </a:schemeClr>
              </a:solidFill>
              <a:latin typeface="Eras Medium ITC" panose="020B06020305040208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1412776"/>
            <a:ext cx="7147736" cy="4595953"/>
          </a:xfrm>
          <a:prstGeom prst="rect">
            <a:avLst/>
          </a:prstGeom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3254012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278641" y="476672"/>
            <a:ext cx="624562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Eras Medium ITC" panose="020B0602030504020804" pitchFamily="34" charset="0"/>
              </a:rPr>
              <a:t>Examples </a:t>
            </a:r>
            <a:r>
              <a:rPr lang="en-US" altLang="zh-CN" sz="36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Eras Medium ITC" panose="020B0602030504020804" pitchFamily="34" charset="0"/>
              </a:rPr>
              <a:t>– Syntax Extensions</a:t>
            </a:r>
            <a:endParaRPr lang="zh-CN" altLang="en-US" sz="5400" b="1" dirty="0">
              <a:solidFill>
                <a:schemeClr val="tx2">
                  <a:lumMod val="60000"/>
                  <a:lumOff val="40000"/>
                </a:schemeClr>
              </a:solidFill>
              <a:latin typeface="Eras Medium ITC" panose="020B06020305040208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1412776"/>
            <a:ext cx="7164288" cy="4606596"/>
          </a:xfrm>
          <a:prstGeom prst="rect">
            <a:avLst/>
          </a:prstGeom>
          <a:effectLst>
            <a:softEdge rad="317500"/>
          </a:effectLst>
        </p:spPr>
      </p:pic>
    </p:spTree>
    <p:extLst>
      <p:ext uri="{BB962C8B-B14F-4D97-AF65-F5344CB8AC3E}">
        <p14:creationId xmlns:p14="http://schemas.microsoft.com/office/powerpoint/2010/main" val="2351519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278641" y="476672"/>
            <a:ext cx="624562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Eras Medium ITC" panose="020B0602030504020804" pitchFamily="34" charset="0"/>
              </a:rPr>
              <a:t>Examples </a:t>
            </a:r>
            <a:r>
              <a:rPr lang="en-US" altLang="zh-CN" sz="36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Eras Medium ITC" panose="020B0602030504020804" pitchFamily="34" charset="0"/>
              </a:rPr>
              <a:t>– Syntax Extensions</a:t>
            </a:r>
            <a:endParaRPr lang="zh-CN" altLang="en-US" sz="5400" b="1" dirty="0">
              <a:solidFill>
                <a:schemeClr val="tx2">
                  <a:lumMod val="60000"/>
                  <a:lumOff val="40000"/>
                </a:schemeClr>
              </a:solidFill>
              <a:latin typeface="Eras Medium ITC" panose="020B06020305040208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137128"/>
            <a:ext cx="7658543" cy="5184576"/>
          </a:xfrm>
          <a:prstGeom prst="rect">
            <a:avLst/>
          </a:prstGeom>
          <a:effectLst>
            <a:softEdge rad="317500"/>
          </a:effectLst>
        </p:spPr>
      </p:pic>
    </p:spTree>
    <p:extLst>
      <p:ext uri="{BB962C8B-B14F-4D97-AF65-F5344CB8AC3E}">
        <p14:creationId xmlns:p14="http://schemas.microsoft.com/office/powerpoint/2010/main" val="2576261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331640" y="243225"/>
            <a:ext cx="6094937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2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Eras Medium ITC" panose="020B0602030504020804" pitchFamily="34" charset="0"/>
              </a:rPr>
              <a:t>Examples </a:t>
            </a:r>
            <a:r>
              <a:rPr lang="en-US" altLang="zh-CN" sz="32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Eras Medium ITC" panose="020B0602030504020804" pitchFamily="34" charset="0"/>
              </a:rPr>
              <a:t>– Static Type Checking</a:t>
            </a:r>
          </a:p>
          <a:p>
            <a:pPr algn="ctr"/>
            <a:r>
              <a:rPr lang="en-US" altLang="zh-CN" sz="32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Eras Medium ITC" panose="020B0602030504020804" pitchFamily="34" charset="0"/>
              </a:rPr>
              <a:t>(By Jonathan </a:t>
            </a:r>
            <a:r>
              <a:rPr lang="en-US" altLang="zh-CN" sz="3200" b="1" dirty="0" err="1" smtClean="0">
                <a:solidFill>
                  <a:schemeClr val="tx2">
                    <a:lumMod val="60000"/>
                    <a:lumOff val="40000"/>
                  </a:schemeClr>
                </a:solidFill>
                <a:latin typeface="Eras Medium ITC" panose="020B0602030504020804" pitchFamily="34" charset="0"/>
              </a:rPr>
              <a:t>Bieler</a:t>
            </a:r>
            <a:r>
              <a:rPr lang="en-US" altLang="zh-CN" sz="32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Eras Medium ITC" panose="020B0602030504020804" pitchFamily="34" charset="0"/>
              </a:rPr>
              <a:t>)</a:t>
            </a:r>
          </a:p>
        </p:txBody>
      </p:sp>
      <p:sp>
        <p:nvSpPr>
          <p:cNvPr id="2" name="矩形 1"/>
          <p:cNvSpPr/>
          <p:nvPr/>
        </p:nvSpPr>
        <p:spPr>
          <a:xfrm>
            <a:off x="482460" y="1514929"/>
            <a:ext cx="804879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hlinkClick r:id="rId2"/>
              </a:rPr>
              <a:t>https://nextjournal.com/jbieler/adding-static-type-checking-to-julia-in-100-lines-of-code/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78" y="2564904"/>
            <a:ext cx="5630359" cy="3821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217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763688" y="332656"/>
            <a:ext cx="49685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 smtClean="0"/>
              <a:t>Acknowledgements</a:t>
            </a:r>
            <a:endParaRPr lang="zh-CN" altLang="en-US" sz="3200" b="1" dirty="0"/>
          </a:p>
        </p:txBody>
      </p:sp>
      <p:sp>
        <p:nvSpPr>
          <p:cNvPr id="7" name="文本框 6"/>
          <p:cNvSpPr txBox="1"/>
          <p:nvPr/>
        </p:nvSpPr>
        <p:spPr>
          <a:xfrm>
            <a:off x="467544" y="917431"/>
            <a:ext cx="8568952" cy="57169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1700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7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Eras Medium ITC" panose="020B0602030504020804" pitchFamily="34" charset="0"/>
              </a:rPr>
              <a:t>Chad </a:t>
            </a:r>
            <a:r>
              <a:rPr lang="en-US" altLang="zh-CN" sz="1700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Eras Medium ITC" panose="020B0602030504020804" pitchFamily="34" charset="0"/>
              </a:rPr>
              <a:t>Scherrer</a:t>
            </a:r>
            <a:r>
              <a:rPr lang="en-US" altLang="zh-CN" sz="17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Eras Medium ITC" panose="020B0602030504020804" pitchFamily="34" charset="0"/>
              </a:rPr>
              <a:t>, </a:t>
            </a:r>
            <a:r>
              <a:rPr lang="en-US" altLang="zh-CN" sz="1700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Eras Medium ITC" panose="020B0602030504020804" pitchFamily="34" charset="0"/>
              </a:rPr>
              <a:t>Arets</a:t>
            </a:r>
            <a:r>
              <a:rPr lang="en-US" altLang="zh-CN" sz="17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Eras Medium ITC" panose="020B0602030504020804" pitchFamily="34" charset="0"/>
              </a:rPr>
              <a:t> </a:t>
            </a:r>
            <a:r>
              <a:rPr lang="en-US" altLang="zh-CN" sz="1700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Eras Medium ITC" panose="020B0602030504020804" pitchFamily="34" charset="0"/>
              </a:rPr>
              <a:t>Paeglis</a:t>
            </a:r>
            <a:r>
              <a:rPr lang="en-US" altLang="zh-CN" sz="17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Eras Medium ITC" panose="020B0602030504020804" pitchFamily="34" charset="0"/>
              </a:rPr>
              <a:t> and Jeffrey Sarnoff, who encouraged me in the development of </a:t>
            </a:r>
            <a:r>
              <a:rPr lang="en-US" altLang="zh-CN" sz="1700" b="1" dirty="0" err="1" smtClean="0">
                <a:solidFill>
                  <a:schemeClr val="tx2">
                    <a:lumMod val="60000"/>
                    <a:lumOff val="40000"/>
                  </a:schemeClr>
                </a:solidFill>
                <a:latin typeface="Eras Medium ITC" panose="020B0602030504020804" pitchFamily="34" charset="0"/>
              </a:rPr>
              <a:t>MLStyle.jl</a:t>
            </a:r>
            <a:r>
              <a:rPr lang="en-US" altLang="zh-CN" sz="17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Eras Medium ITC" panose="020B0602030504020804" pitchFamily="34" charset="0"/>
              </a:rPr>
              <a:t>; Mason </a:t>
            </a:r>
            <a:r>
              <a:rPr lang="en-US" altLang="zh-CN" sz="1700" b="1" dirty="0" err="1" smtClean="0">
                <a:solidFill>
                  <a:schemeClr val="tx2">
                    <a:lumMod val="60000"/>
                    <a:lumOff val="40000"/>
                  </a:schemeClr>
                </a:solidFill>
                <a:latin typeface="Eras Medium ITC" panose="020B0602030504020804" pitchFamily="34" charset="0"/>
              </a:rPr>
              <a:t>Protter</a:t>
            </a:r>
            <a:r>
              <a:rPr lang="en-US" altLang="zh-CN" sz="17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Eras Medium ITC" panose="020B0602030504020804" pitchFamily="34" charset="0"/>
              </a:rPr>
              <a:t> </a:t>
            </a:r>
            <a:r>
              <a:rPr lang="en-US" altLang="zh-CN" sz="17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Eras Medium ITC" panose="020B0602030504020804" pitchFamily="34" charset="0"/>
              </a:rPr>
              <a:t>who provided an amazing approach to make REPLs in Julia.</a:t>
            </a:r>
            <a:endParaRPr lang="en-US" altLang="zh-CN" sz="1700" b="1" dirty="0" smtClean="0">
              <a:solidFill>
                <a:schemeClr val="tx2">
                  <a:lumMod val="60000"/>
                  <a:lumOff val="40000"/>
                </a:schemeClr>
              </a:solidFill>
              <a:latin typeface="Eras Medium ITC" panose="020B06020305040208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700" b="1" dirty="0" smtClean="0">
              <a:solidFill>
                <a:schemeClr val="tx2">
                  <a:lumMod val="60000"/>
                  <a:lumOff val="40000"/>
                </a:schemeClr>
              </a:solidFill>
              <a:latin typeface="Eras Medium ITC" panose="020B06020305040208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7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Eras Medium ITC" panose="020B0602030504020804" pitchFamily="34" charset="0"/>
              </a:rPr>
              <a:t>Roger Luo and </a:t>
            </a:r>
            <a:r>
              <a:rPr lang="en-US" altLang="zh-CN" sz="1700" b="1" dirty="0" err="1" smtClean="0">
                <a:solidFill>
                  <a:schemeClr val="tx2">
                    <a:lumMod val="60000"/>
                    <a:lumOff val="40000"/>
                  </a:schemeClr>
                </a:solidFill>
                <a:latin typeface="Eras Medium ITC" panose="020B0602030504020804" pitchFamily="34" charset="0"/>
              </a:rPr>
              <a:t>JuliaCN</a:t>
            </a:r>
            <a:r>
              <a:rPr lang="en-US" altLang="zh-CN" sz="17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Eras Medium ITC" panose="020B0602030504020804" pitchFamily="34" charset="0"/>
              </a:rPr>
              <a:t>, </a:t>
            </a:r>
            <a:r>
              <a:rPr lang="en-US" altLang="zh-CN" sz="17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Eras Medium ITC" panose="020B0602030504020804" pitchFamily="34" charset="0"/>
              </a:rPr>
              <a:t>who gave me the chance to give a talk here.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700" b="1" dirty="0" smtClean="0">
              <a:solidFill>
                <a:schemeClr val="tx2">
                  <a:lumMod val="60000"/>
                  <a:lumOff val="40000"/>
                </a:schemeClr>
              </a:solidFill>
              <a:latin typeface="Eras Medium ITC" panose="020B06020305040208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7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Eras Medium ITC" panose="020B0602030504020804" pitchFamily="34" charset="0"/>
              </a:rPr>
              <a:t>The </a:t>
            </a:r>
            <a:r>
              <a:rPr lang="en-US" altLang="zh-CN" sz="17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Eras Medium ITC" panose="020B0602030504020804" pitchFamily="34" charset="0"/>
              </a:rPr>
              <a:t>creators and maintainers of Julia language, thanks for bringing us such a surprising </a:t>
            </a:r>
            <a:r>
              <a:rPr lang="en-US" altLang="zh-CN" sz="17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Eras Medium ITC" panose="020B0602030504020804" pitchFamily="34" charset="0"/>
              </a:rPr>
              <a:t>language as well as such an active community.</a:t>
            </a:r>
            <a:endParaRPr lang="en-US" altLang="zh-CN" sz="1700" b="1" dirty="0">
              <a:solidFill>
                <a:schemeClr val="tx2">
                  <a:lumMod val="60000"/>
                  <a:lumOff val="40000"/>
                </a:schemeClr>
              </a:solidFill>
              <a:latin typeface="Eras Medium ITC" panose="020B06020305040208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700" b="1" dirty="0" smtClean="0">
              <a:solidFill>
                <a:schemeClr val="tx2">
                  <a:lumMod val="60000"/>
                  <a:lumOff val="40000"/>
                </a:schemeClr>
              </a:solidFill>
              <a:latin typeface="Eras Medium ITC" panose="020B06020305040208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7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Eras Medium ITC" panose="020B0602030504020804" pitchFamily="34" charset="0"/>
              </a:rPr>
              <a:t>My </a:t>
            </a:r>
            <a:r>
              <a:rPr lang="en-US" altLang="zh-CN" sz="17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Eras Medium ITC" panose="020B0602030504020804" pitchFamily="34" charset="0"/>
              </a:rPr>
              <a:t>parents, who support me in every aspect of my life</a:t>
            </a:r>
            <a:r>
              <a:rPr lang="en-US" altLang="zh-CN" sz="17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Eras Medium ITC" panose="020B0602030504020804" pitchFamily="34" charset="0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700" b="1" dirty="0">
              <a:solidFill>
                <a:schemeClr val="tx2">
                  <a:lumMod val="60000"/>
                  <a:lumOff val="40000"/>
                </a:schemeClr>
              </a:solidFill>
              <a:latin typeface="Eras Medium ITC" panose="020B06020305040208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7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Eras Medium ITC" panose="020B0602030504020804" pitchFamily="34" charset="0"/>
              </a:rPr>
              <a:t>The main contributors listed in </a:t>
            </a:r>
            <a:r>
              <a:rPr lang="en-US" altLang="zh-CN" sz="17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Eras Medium ITC" panose="020B0602030504020804" pitchFamily="34" charset="0"/>
                <a:hlinkClick r:id="rId2"/>
              </a:rPr>
              <a:t>https://github.com/thautwarm/MLStyle.jl/blob/master/acknowledgements.txt</a:t>
            </a:r>
            <a:endParaRPr lang="en-US" altLang="zh-CN" sz="1700" b="1" dirty="0" smtClean="0">
              <a:solidFill>
                <a:schemeClr val="tx2">
                  <a:lumMod val="60000"/>
                  <a:lumOff val="40000"/>
                </a:schemeClr>
              </a:solidFill>
              <a:latin typeface="Eras Medium ITC" panose="020B0602030504020804" pitchFamily="34" charset="0"/>
            </a:endParaRPr>
          </a:p>
          <a:p>
            <a:endParaRPr lang="en-US" altLang="zh-CN" sz="1700" dirty="0" smtClean="0"/>
          </a:p>
        </p:txBody>
      </p:sp>
    </p:spTree>
    <p:extLst>
      <p:ext uri="{BB962C8B-B14F-4D97-AF65-F5344CB8AC3E}">
        <p14:creationId xmlns:p14="http://schemas.microsoft.com/office/powerpoint/2010/main" val="3185752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763688" y="332656"/>
            <a:ext cx="49685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 smtClean="0"/>
              <a:t>Contact</a:t>
            </a:r>
            <a:endParaRPr lang="zh-CN" altLang="en-US" sz="3200" b="1" dirty="0"/>
          </a:p>
        </p:txBody>
      </p:sp>
      <p:sp>
        <p:nvSpPr>
          <p:cNvPr id="7" name="文本框 6"/>
          <p:cNvSpPr txBox="1"/>
          <p:nvPr/>
        </p:nvSpPr>
        <p:spPr>
          <a:xfrm>
            <a:off x="683568" y="917431"/>
            <a:ext cx="763284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1800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8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Eras Medium ITC" panose="020B0602030504020804" pitchFamily="34" charset="0"/>
              </a:rPr>
              <a:t>Slack Julia: </a:t>
            </a:r>
            <a:r>
              <a:rPr lang="en-US" altLang="zh-CN" sz="18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Eras Medium ITC" panose="020B0602030504020804" pitchFamily="34" charset="0"/>
              </a:rPr>
              <a:t>T</a:t>
            </a:r>
            <a:r>
              <a:rPr lang="en-US" altLang="zh-CN" sz="18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Eras Medium ITC" panose="020B0602030504020804" pitchFamily="34" charset="0"/>
              </a:rPr>
              <a:t>aine Zhao, </a:t>
            </a:r>
            <a:r>
              <a:rPr lang="en-US" altLang="zh-CN" sz="1800" b="1" dirty="0" err="1" smtClean="0">
                <a:solidFill>
                  <a:schemeClr val="tx2">
                    <a:lumMod val="60000"/>
                    <a:lumOff val="40000"/>
                  </a:schemeClr>
                </a:solidFill>
                <a:latin typeface="Eras Medium ITC" panose="020B0602030504020804" pitchFamily="34" charset="0"/>
              </a:rPr>
              <a:t>woclass</a:t>
            </a:r>
            <a:r>
              <a:rPr lang="en-US" altLang="zh-CN" sz="18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Eras Medium ITC" panose="020B0602030504020804" pitchFamily="34" charset="0"/>
              </a:rPr>
              <a:t>, Roger-</a:t>
            </a:r>
            <a:r>
              <a:rPr lang="en-US" altLang="zh-CN" sz="1800" b="1" dirty="0" err="1" smtClean="0">
                <a:solidFill>
                  <a:schemeClr val="tx2">
                    <a:lumMod val="60000"/>
                    <a:lumOff val="40000"/>
                  </a:schemeClr>
                </a:solidFill>
                <a:latin typeface="Eras Medium ITC" panose="020B0602030504020804" pitchFamily="34" charset="0"/>
              </a:rPr>
              <a:t>luo</a:t>
            </a:r>
            <a:endParaRPr lang="en-US" altLang="zh-CN" sz="1800" b="1" dirty="0">
              <a:solidFill>
                <a:schemeClr val="tx2">
                  <a:lumMod val="60000"/>
                  <a:lumOff val="40000"/>
                </a:schemeClr>
              </a:solidFill>
              <a:latin typeface="Eras Medium ITC" panose="020B06020305040208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8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Eras Medium ITC" panose="020B0602030504020804" pitchFamily="34" charset="0"/>
              </a:rPr>
              <a:t>discourse.juliacn.com: </a:t>
            </a:r>
            <a:r>
              <a:rPr lang="en-US" altLang="zh-CN" sz="1800" b="1" dirty="0" err="1" smtClean="0">
                <a:solidFill>
                  <a:schemeClr val="tx2">
                    <a:lumMod val="60000"/>
                    <a:lumOff val="40000"/>
                  </a:schemeClr>
                </a:solidFill>
                <a:latin typeface="Eras Medium ITC" panose="020B0602030504020804" pitchFamily="34" charset="0"/>
              </a:rPr>
              <a:t>thautwarm</a:t>
            </a:r>
            <a:r>
              <a:rPr lang="en-US" altLang="zh-CN" sz="18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Eras Medium ITC" panose="020B0602030504020804" pitchFamily="34" charset="0"/>
              </a:rPr>
              <a:t>, </a:t>
            </a:r>
            <a:r>
              <a:rPr lang="en-US" altLang="zh-CN" sz="1800" b="1" dirty="0" err="1" smtClean="0">
                <a:solidFill>
                  <a:schemeClr val="tx2">
                    <a:lumMod val="60000"/>
                    <a:lumOff val="40000"/>
                  </a:schemeClr>
                </a:solidFill>
                <a:latin typeface="Eras Medium ITC" panose="020B0602030504020804" pitchFamily="34" charset="0"/>
              </a:rPr>
              <a:t>woclass</a:t>
            </a:r>
            <a:r>
              <a:rPr lang="en-US" altLang="zh-CN" sz="18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Eras Medium ITC" panose="020B0602030504020804" pitchFamily="34" charset="0"/>
              </a:rPr>
              <a:t>, Roger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8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Eras Medium ITC" panose="020B0602030504020804" pitchFamily="34" charset="0"/>
              </a:rPr>
              <a:t>discourse.julialang.org: </a:t>
            </a:r>
            <a:r>
              <a:rPr lang="en-US" altLang="zh-CN" sz="1800" b="1" dirty="0" err="1" smtClean="0">
                <a:solidFill>
                  <a:schemeClr val="tx2">
                    <a:lumMod val="60000"/>
                    <a:lumOff val="40000"/>
                  </a:schemeClr>
                </a:solidFill>
                <a:latin typeface="Eras Medium ITC" panose="020B0602030504020804" pitchFamily="34" charset="0"/>
              </a:rPr>
              <a:t>thautwarm</a:t>
            </a:r>
            <a:r>
              <a:rPr lang="en-US" altLang="zh-CN" sz="18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Eras Medium ITC" panose="020B0602030504020804" pitchFamily="34" charset="0"/>
              </a:rPr>
              <a:t>, </a:t>
            </a:r>
            <a:r>
              <a:rPr lang="en-US" altLang="zh-CN" sz="1800" b="1" dirty="0" err="1" smtClean="0">
                <a:solidFill>
                  <a:schemeClr val="tx2">
                    <a:lumMod val="60000"/>
                    <a:lumOff val="40000"/>
                  </a:schemeClr>
                </a:solidFill>
                <a:latin typeface="Eras Medium ITC" panose="020B0602030504020804" pitchFamily="34" charset="0"/>
              </a:rPr>
              <a:t>woclass</a:t>
            </a:r>
            <a:r>
              <a:rPr lang="en-US" altLang="zh-CN" sz="18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Eras Medium ITC" panose="020B0602030504020804" pitchFamily="34" charset="0"/>
              </a:rPr>
              <a:t>, Roger-</a:t>
            </a:r>
            <a:r>
              <a:rPr lang="en-US" altLang="zh-CN" sz="1800" b="1" dirty="0" err="1" smtClean="0">
                <a:solidFill>
                  <a:schemeClr val="tx2">
                    <a:lumMod val="60000"/>
                    <a:lumOff val="40000"/>
                  </a:schemeClr>
                </a:solidFill>
                <a:latin typeface="Eras Medium ITC" panose="020B0602030504020804" pitchFamily="34" charset="0"/>
              </a:rPr>
              <a:t>luo</a:t>
            </a:r>
            <a:endParaRPr lang="en-US" altLang="zh-CN" sz="1800" b="1" dirty="0">
              <a:solidFill>
                <a:schemeClr val="tx2">
                  <a:lumMod val="60000"/>
                  <a:lumOff val="40000"/>
                </a:schemeClr>
              </a:solidFill>
              <a:latin typeface="Eras Medium ITC" panose="020B06020305040208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8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Eras Medium ITC" panose="020B0602030504020804" pitchFamily="34" charset="0"/>
              </a:rPr>
              <a:t>Julia</a:t>
            </a:r>
            <a:r>
              <a:rPr lang="zh-CN" altLang="en-US" sz="18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Eras Medium ITC" panose="020B0602030504020804" pitchFamily="34" charset="0"/>
              </a:rPr>
              <a:t>中文社区 </a:t>
            </a:r>
            <a:r>
              <a:rPr lang="en-US" altLang="zh-CN" sz="18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Eras Medium ITC" panose="020B0602030504020804" pitchFamily="34" charset="0"/>
              </a:rPr>
              <a:t>QQ: 316628299</a:t>
            </a:r>
            <a:endParaRPr lang="en-US" altLang="zh-CN" sz="1800" b="1" dirty="0">
              <a:solidFill>
                <a:schemeClr val="tx2">
                  <a:lumMod val="60000"/>
                  <a:lumOff val="40000"/>
                </a:schemeClr>
              </a:solidFill>
              <a:latin typeface="Eras Medium ITC" panose="020B06020305040208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7012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539552" y="1844824"/>
            <a:ext cx="8740477" cy="581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dirty="0" smtClean="0"/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zh-CN" dirty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  <a:ea typeface="+mj-ea"/>
                <a:cs typeface="+mj-cs"/>
              </a:rPr>
              <a:t>Briefly,</a:t>
            </a:r>
          </a:p>
          <a:p>
            <a:pPr>
              <a:lnSpc>
                <a:spcPct val="150000"/>
              </a:lnSpc>
              <a:spcBef>
                <a:spcPct val="0"/>
              </a:spcBef>
            </a:pPr>
            <a:endParaRPr lang="en-US" altLang="zh-CN" b="1" dirty="0">
              <a:solidFill>
                <a:schemeClr val="accent5">
                  <a:lumMod val="75000"/>
                </a:schemeClr>
              </a:solidFill>
              <a:latin typeface="Candara" panose="020E0502030303020204" pitchFamily="34" charset="0"/>
              <a:ea typeface="+mj-ea"/>
              <a:cs typeface="+mj-cs"/>
            </a:endParaRPr>
          </a:p>
          <a:p>
            <a:pPr indent="-3429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  <a:ea typeface="+mj-ea"/>
                <a:cs typeface="+mj-cs"/>
              </a:rPr>
              <a:t>Extensible and efficient pattern matching</a:t>
            </a:r>
          </a:p>
          <a:p>
            <a:pPr>
              <a:lnSpc>
                <a:spcPct val="150000"/>
              </a:lnSpc>
              <a:spcBef>
                <a:spcPct val="0"/>
              </a:spcBef>
            </a:pPr>
            <a:endParaRPr lang="en-US" altLang="zh-CN" b="1" dirty="0">
              <a:solidFill>
                <a:schemeClr val="accent5">
                  <a:lumMod val="75000"/>
                </a:schemeClr>
              </a:solidFill>
              <a:latin typeface="Candara" panose="020E0502030303020204" pitchFamily="34" charset="0"/>
              <a:ea typeface="+mj-ea"/>
              <a:cs typeface="+mj-cs"/>
            </a:endParaRPr>
          </a:p>
          <a:p>
            <a:pPr indent="-3429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  <a:ea typeface="+mj-ea"/>
                <a:cs typeface="+mj-cs"/>
              </a:rPr>
              <a:t>Data types, syntax extensions, etc.</a:t>
            </a:r>
          </a:p>
          <a:p>
            <a:pPr indent="-3429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altLang="zh-CN" dirty="0">
              <a:solidFill>
                <a:schemeClr val="accent5">
                  <a:lumMod val="75000"/>
                </a:schemeClr>
              </a:solidFill>
              <a:latin typeface="Candara" panose="020E0502030303020204" pitchFamily="34" charset="0"/>
              <a:ea typeface="+mj-ea"/>
              <a:cs typeface="+mj-cs"/>
            </a:endParaRPr>
          </a:p>
          <a:p>
            <a:pPr indent="-3429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  <a:ea typeface="+mj-ea"/>
                <a:cs typeface="+mj-cs"/>
              </a:rPr>
              <a:t>Matching ASTs syntactically(</a:t>
            </a:r>
            <a:r>
              <a:rPr lang="en-US" altLang="zh-CN" dirty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  <a:ea typeface="+mj-ea"/>
                <a:cs typeface="+mj-cs"/>
                <a:sym typeface="Wingdings" panose="05000000000000000000" pitchFamily="2" charset="2"/>
              </a:rPr>
              <a:t> accidentally but nice to have)</a:t>
            </a:r>
            <a:endParaRPr lang="en-US" altLang="zh-CN" dirty="0">
              <a:solidFill>
                <a:schemeClr val="accent5">
                  <a:lumMod val="75000"/>
                </a:schemeClr>
              </a:solidFill>
              <a:latin typeface="Candara" panose="020E0502030303020204" pitchFamily="34" charset="0"/>
              <a:ea typeface="+mj-ea"/>
              <a:cs typeface="+mj-cs"/>
            </a:endParaRPr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</p:txBody>
      </p:sp>
      <p:sp>
        <p:nvSpPr>
          <p:cNvPr id="6" name="文本框 5"/>
          <p:cNvSpPr txBox="1"/>
          <p:nvPr/>
        </p:nvSpPr>
        <p:spPr>
          <a:xfrm>
            <a:off x="395536" y="332656"/>
            <a:ext cx="842493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altLang="zh-CN" sz="40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Eras Medium ITC" panose="020B0602030504020804" pitchFamily="34" charset="0"/>
                <a:ea typeface="+mj-ea"/>
                <a:cs typeface="+mj-cs"/>
              </a:rPr>
              <a:t>Functional Programming Infrastructures</a:t>
            </a:r>
            <a:endParaRPr lang="zh-CN" altLang="en-US" sz="4000" b="1" dirty="0">
              <a:solidFill>
                <a:schemeClr val="tx2">
                  <a:lumMod val="60000"/>
                  <a:lumOff val="40000"/>
                </a:schemeClr>
              </a:solidFill>
              <a:latin typeface="Eras Medium ITC" panose="020B0602030504020804" pitchFamily="34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922741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0"/>
            <a:ext cx="4716016" cy="5326978"/>
          </a:xfrm>
          <a:prstGeom prst="rect">
            <a:avLst/>
          </a:prstGeom>
          <a:effectLst>
            <a:softEdge rad="254000"/>
          </a:effec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770" y="-99392"/>
            <a:ext cx="4555208" cy="6992955"/>
          </a:xfrm>
          <a:prstGeom prst="rect">
            <a:avLst/>
          </a:prstGeom>
          <a:noFill/>
          <a:ln>
            <a:gradFill flip="none" rotWithShape="1">
              <a:gsLst>
                <a:gs pos="0">
                  <a:schemeClr val="accent2">
                    <a:lumMod val="0"/>
                    <a:lumOff val="100000"/>
                  </a:schemeClr>
                </a:gs>
                <a:gs pos="35000">
                  <a:schemeClr val="accent2">
                    <a:lumMod val="0"/>
                    <a:lumOff val="100000"/>
                  </a:schemeClr>
                </a:gs>
                <a:gs pos="100000">
                  <a:schemeClr val="accent2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</a:ln>
          <a:effectLst>
            <a:outerShdw blurRad="50800" dist="63500" dir="5400000" algn="ctr" rotWithShape="0">
              <a:srgbClr val="000000">
                <a:alpha val="50000"/>
              </a:srgbClr>
            </a:outerShdw>
            <a:softEdge rad="254000"/>
          </a:effectLst>
        </p:spPr>
      </p:pic>
      <p:sp>
        <p:nvSpPr>
          <p:cNvPr id="8" name="右箭头 7"/>
          <p:cNvSpPr/>
          <p:nvPr/>
        </p:nvSpPr>
        <p:spPr>
          <a:xfrm>
            <a:off x="2699792" y="2348880"/>
            <a:ext cx="2808312" cy="1152128"/>
          </a:xfrm>
          <a:prstGeom prst="rightArrow">
            <a:avLst/>
          </a:prstGeom>
          <a:gradFill>
            <a:gsLst>
              <a:gs pos="81000">
                <a:schemeClr val="accent1">
                  <a:lumMod val="75000"/>
                </a:schemeClr>
              </a:gs>
              <a:gs pos="0">
                <a:schemeClr val="bg1"/>
              </a:gs>
              <a:gs pos="100000">
                <a:schemeClr val="bg1">
                  <a:lumMod val="85000"/>
                </a:schemeClr>
              </a:gs>
            </a:gsLst>
            <a:path path="circle">
              <a:fillToRect l="50000" t="50000" r="50000" b="50000"/>
            </a:path>
          </a:gradFill>
          <a:ln>
            <a:solidFill>
              <a:schemeClr val="accent1">
                <a:shade val="5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 </a:t>
            </a:r>
            <a:r>
              <a:rPr lang="en-US" altLang="zh-CN" sz="2000" b="1" dirty="0" err="1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MLStyle.jl</a:t>
            </a:r>
            <a:endParaRPr lang="zh-CN" altLang="en-US" sz="2000" b="1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355975" y="5445224"/>
            <a:ext cx="44644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Eras Medium ITC" panose="020B0602030504020804" pitchFamily="34" charset="0"/>
              </a:rPr>
              <a:t>For </a:t>
            </a:r>
            <a:r>
              <a:rPr lang="en-US" altLang="zh-CN" sz="54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Eras Medium ITC" panose="020B0602030504020804" pitchFamily="34" charset="0"/>
              </a:rPr>
              <a:t>Practice</a:t>
            </a:r>
            <a:endParaRPr lang="zh-CN" altLang="en-US" sz="5400" b="1" dirty="0">
              <a:solidFill>
                <a:schemeClr val="tx2">
                  <a:lumMod val="60000"/>
                  <a:lumOff val="40000"/>
                </a:schemeClr>
              </a:solidFill>
              <a:latin typeface="Eras Medium ITC" panose="020B0602030504020804" pitchFamily="34" charset="0"/>
              <a:ea typeface="+mj-ea"/>
              <a:cs typeface="+mj-cs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7165" y="292077"/>
            <a:ext cx="22246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i="1" dirty="0" err="1" smtClean="0"/>
              <a:t>Query.jl</a:t>
            </a:r>
            <a:r>
              <a:rPr lang="en-US" altLang="zh-CN" b="1" i="1" dirty="0" smtClean="0"/>
              <a:t> PR#238</a:t>
            </a:r>
            <a:endParaRPr lang="zh-CN" altLang="en-US" b="1" i="1" dirty="0"/>
          </a:p>
        </p:txBody>
      </p:sp>
    </p:spTree>
    <p:extLst>
      <p:ext uri="{BB962C8B-B14F-4D97-AF65-F5344CB8AC3E}">
        <p14:creationId xmlns:p14="http://schemas.microsoft.com/office/powerpoint/2010/main" val="1020666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971600" y="476672"/>
            <a:ext cx="727280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Eras Medium ITC" panose="020B0602030504020804" pitchFamily="34" charset="0"/>
                <a:ea typeface="+mj-ea"/>
                <a:cs typeface="+mj-cs"/>
              </a:rPr>
              <a:t>Playful as well as Practical</a:t>
            </a:r>
            <a:endParaRPr lang="zh-CN" altLang="en-US" sz="4400" b="1" dirty="0">
              <a:solidFill>
                <a:schemeClr val="tx2">
                  <a:lumMod val="60000"/>
                  <a:lumOff val="40000"/>
                </a:schemeClr>
              </a:solidFill>
              <a:latin typeface="Eras Medium ITC" panose="020B0602030504020804" pitchFamily="34" charset="0"/>
              <a:ea typeface="+mj-ea"/>
              <a:cs typeface="+mj-cs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14028" y="1556792"/>
            <a:ext cx="8856984" cy="4467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457200">
              <a:lnSpc>
                <a:spcPct val="150000"/>
              </a:lnSpc>
              <a:spcBef>
                <a:spcPct val="0"/>
              </a:spcBef>
              <a:buAutoNum type="arabicPeriod"/>
            </a:pPr>
            <a:r>
              <a:rPr lang="en-US" altLang="zh-CN" dirty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  <a:ea typeface="+mj-ea"/>
                <a:cs typeface="+mj-cs"/>
              </a:rPr>
              <a:t>Static type checking in 100 lines</a:t>
            </a:r>
          </a:p>
          <a:p>
            <a:pPr indent="-457200">
              <a:lnSpc>
                <a:spcPct val="150000"/>
              </a:lnSpc>
              <a:spcBef>
                <a:spcPct val="0"/>
              </a:spcBef>
              <a:buAutoNum type="arabicPeriod"/>
            </a:pPr>
            <a:r>
              <a:rPr lang="en-US" altLang="zh-CN" dirty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  <a:ea typeface="+mj-ea"/>
                <a:cs typeface="+mj-cs"/>
              </a:rPr>
              <a:t>Various routes to LISP syntax in 50 lines</a:t>
            </a:r>
          </a:p>
          <a:p>
            <a:pPr indent="-457200">
              <a:lnSpc>
                <a:spcPct val="150000"/>
              </a:lnSpc>
              <a:spcBef>
                <a:spcPct val="0"/>
              </a:spcBef>
              <a:buFont typeface="+mj-lt"/>
              <a:buAutoNum type="arabicPeriod"/>
            </a:pPr>
            <a:r>
              <a:rPr lang="en-US" altLang="zh-CN" dirty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  <a:ea typeface="+mj-ea"/>
                <a:cs typeface="+mj-cs"/>
              </a:rPr>
              <a:t>Debugger in 200 lines</a:t>
            </a:r>
          </a:p>
          <a:p>
            <a:pPr indent="-457200">
              <a:lnSpc>
                <a:spcPct val="150000"/>
              </a:lnSpc>
              <a:spcBef>
                <a:spcPct val="0"/>
              </a:spcBef>
              <a:buFont typeface="+mj-lt"/>
              <a:buAutoNum type="arabicPeriod"/>
            </a:pPr>
            <a:r>
              <a:rPr lang="en-US" altLang="zh-CN" dirty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  <a:ea typeface="+mj-ea"/>
                <a:cs typeface="+mj-cs"/>
              </a:rPr>
              <a:t>Parser generators</a:t>
            </a:r>
          </a:p>
          <a:p>
            <a:pPr indent="-457200">
              <a:lnSpc>
                <a:spcPct val="150000"/>
              </a:lnSpc>
              <a:spcBef>
                <a:spcPct val="0"/>
              </a:spcBef>
              <a:buFont typeface="+mj-lt"/>
              <a:buAutoNum type="arabicPeriod"/>
            </a:pPr>
            <a:r>
              <a:rPr lang="en-US" altLang="zh-CN" dirty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  <a:ea typeface="+mj-ea"/>
                <a:cs typeface="+mj-cs"/>
              </a:rPr>
              <a:t>Extending Julia literals</a:t>
            </a:r>
          </a:p>
          <a:p>
            <a:pPr indent="-457200">
              <a:lnSpc>
                <a:spcPct val="150000"/>
              </a:lnSpc>
              <a:spcBef>
                <a:spcPct val="0"/>
              </a:spcBef>
              <a:buFont typeface="+mj-lt"/>
              <a:buAutoNum type="arabicPeriod"/>
            </a:pPr>
            <a:r>
              <a:rPr lang="en-US" altLang="zh-CN" dirty="0" err="1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  <a:ea typeface="+mj-ea"/>
                <a:cs typeface="+mj-cs"/>
              </a:rPr>
              <a:t>Transpilers</a:t>
            </a:r>
            <a:endParaRPr lang="en-US" altLang="zh-CN" dirty="0">
              <a:solidFill>
                <a:schemeClr val="accent5">
                  <a:lumMod val="75000"/>
                </a:schemeClr>
              </a:solidFill>
              <a:latin typeface="Candara" panose="020E0502030303020204" pitchFamily="34" charset="0"/>
              <a:ea typeface="+mj-ea"/>
              <a:cs typeface="+mj-cs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zh-CN" dirty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  <a:ea typeface="+mj-ea"/>
                <a:cs typeface="+mj-cs"/>
              </a:rPr>
              <a:t>…(check the repo </a:t>
            </a:r>
            <a:r>
              <a:rPr lang="en-US" altLang="zh-CN" dirty="0" err="1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  <a:ea typeface="+mj-ea"/>
                <a:cs typeface="+mj-cs"/>
              </a:rPr>
              <a:t>MLStyle</a:t>
            </a:r>
            <a:r>
              <a:rPr lang="en-US" altLang="zh-CN" dirty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  <a:ea typeface="+mj-ea"/>
                <a:cs typeface="+mj-cs"/>
              </a:rPr>
              <a:t>-Playground)</a:t>
            </a: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zh-CN" dirty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  <a:ea typeface="+mj-ea"/>
                <a:cs typeface="+mj-cs"/>
              </a:rPr>
              <a:t>P.S: I believe It’ll work well in GUIs and web dev</a:t>
            </a:r>
            <a:r>
              <a:rPr lang="en-US" altLang="zh-CN" b="1" dirty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  <a:ea typeface="+mj-ea"/>
                <a:cs typeface="+mj-c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61730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611560" y="404664"/>
            <a:ext cx="8424936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/>
          </a:p>
          <a:p>
            <a:r>
              <a:rPr lang="en-US" altLang="zh-CN" sz="54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Eras Medium ITC" panose="020B0602030504020804" pitchFamily="34" charset="0"/>
                <a:ea typeface="+mj-ea"/>
                <a:cs typeface="+mj-cs"/>
              </a:rPr>
              <a:t>Why I made </a:t>
            </a:r>
            <a:r>
              <a:rPr lang="en-US" altLang="zh-CN" sz="5400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Eras Medium ITC" panose="020B0602030504020804" pitchFamily="34" charset="0"/>
                <a:ea typeface="+mj-ea"/>
                <a:cs typeface="+mj-cs"/>
              </a:rPr>
              <a:t>MLStyle.jl</a:t>
            </a:r>
            <a:r>
              <a:rPr lang="en-US" altLang="zh-CN" sz="54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Eras Medium ITC" panose="020B0602030504020804" pitchFamily="34" charset="0"/>
                <a:ea typeface="+mj-ea"/>
                <a:cs typeface="+mj-cs"/>
              </a:rPr>
              <a:t>?</a:t>
            </a:r>
          </a:p>
          <a:p>
            <a:endParaRPr lang="en-US" altLang="zh-CN" sz="5400" b="1" dirty="0">
              <a:solidFill>
                <a:schemeClr val="tx2">
                  <a:lumMod val="60000"/>
                  <a:lumOff val="40000"/>
                </a:schemeClr>
              </a:solidFill>
              <a:latin typeface="Eras Medium ITC" panose="020B0602030504020804" pitchFamily="34" charset="0"/>
              <a:ea typeface="+mj-ea"/>
              <a:cs typeface="+mj-cs"/>
            </a:endParaRPr>
          </a:p>
          <a:p>
            <a:r>
              <a:rPr lang="en-US" altLang="zh-CN" sz="54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Eras Medium ITC" panose="020B0602030504020804" pitchFamily="34" charset="0"/>
                <a:ea typeface="+mj-ea"/>
                <a:cs typeface="+mj-cs"/>
              </a:rPr>
              <a:t>Motivations?</a:t>
            </a:r>
          </a:p>
        </p:txBody>
      </p:sp>
    </p:spTree>
    <p:extLst>
      <p:ext uri="{BB962C8B-B14F-4D97-AF65-F5344CB8AC3E}">
        <p14:creationId xmlns:p14="http://schemas.microsoft.com/office/powerpoint/2010/main" val="1071669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611560" y="1166044"/>
            <a:ext cx="8064896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  <a:spcBef>
                <a:spcPct val="0"/>
              </a:spcBef>
            </a:pPr>
            <a:r>
              <a:rPr lang="en-US" altLang="zh-CN" dirty="0" smtClean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  <a:ea typeface="+mj-ea"/>
                <a:cs typeface="+mj-cs"/>
              </a:rPr>
              <a:t>1. Used </a:t>
            </a:r>
            <a:r>
              <a:rPr lang="en-US" altLang="zh-CN" dirty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  <a:ea typeface="+mj-ea"/>
                <a:cs typeface="+mj-cs"/>
              </a:rPr>
              <a:t>to be addicted to pattern matching</a:t>
            </a:r>
          </a:p>
          <a:p>
            <a:pPr>
              <a:lnSpc>
                <a:spcPct val="200000"/>
              </a:lnSpc>
              <a:spcBef>
                <a:spcPct val="0"/>
              </a:spcBef>
            </a:pPr>
            <a:r>
              <a:rPr lang="en-US" altLang="zh-CN" dirty="0" smtClean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  <a:ea typeface="+mj-ea"/>
                <a:cs typeface="+mj-cs"/>
              </a:rPr>
              <a:t>2. Noticed </a:t>
            </a:r>
            <a:r>
              <a:rPr lang="en-US" altLang="zh-CN" dirty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  <a:ea typeface="+mj-ea"/>
                <a:cs typeface="+mj-cs"/>
              </a:rPr>
              <a:t>a valid syntax to express matching</a:t>
            </a:r>
          </a:p>
          <a:p>
            <a:pPr>
              <a:lnSpc>
                <a:spcPct val="200000"/>
              </a:lnSpc>
              <a:spcBef>
                <a:spcPct val="0"/>
              </a:spcBef>
            </a:pPr>
            <a:r>
              <a:rPr lang="en-US" altLang="zh-CN" dirty="0" smtClean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  <a:ea typeface="+mj-ea"/>
                <a:cs typeface="+mj-cs"/>
              </a:rPr>
              <a:t>3. Cannot </a:t>
            </a:r>
            <a:r>
              <a:rPr lang="en-US" altLang="zh-CN" dirty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  <a:ea typeface="+mj-ea"/>
                <a:cs typeface="+mj-cs"/>
              </a:rPr>
              <a:t>do this easily in Python</a:t>
            </a:r>
          </a:p>
          <a:p>
            <a:pPr>
              <a:lnSpc>
                <a:spcPct val="200000"/>
              </a:lnSpc>
              <a:spcBef>
                <a:spcPct val="0"/>
              </a:spcBef>
            </a:pPr>
            <a:r>
              <a:rPr lang="en-US" altLang="zh-CN" dirty="0" smtClean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  <a:ea typeface="+mj-ea"/>
                <a:cs typeface="+mj-cs"/>
              </a:rPr>
              <a:t>4. The </a:t>
            </a:r>
            <a:r>
              <a:rPr lang="en-US" altLang="zh-CN" dirty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  <a:ea typeface="+mj-ea"/>
                <a:cs typeface="+mj-cs"/>
              </a:rPr>
              <a:t>implementation could be efficient and easy</a:t>
            </a:r>
          </a:p>
          <a:p>
            <a:pPr>
              <a:lnSpc>
                <a:spcPct val="200000"/>
              </a:lnSpc>
              <a:spcBef>
                <a:spcPct val="0"/>
              </a:spcBef>
            </a:pPr>
            <a:r>
              <a:rPr lang="en-US" altLang="zh-CN" dirty="0" smtClean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  <a:ea typeface="+mj-ea"/>
                <a:cs typeface="+mj-cs"/>
              </a:rPr>
              <a:t>5. Don’t </a:t>
            </a:r>
            <a:r>
              <a:rPr lang="en-US" altLang="zh-CN" dirty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  <a:ea typeface="+mj-ea"/>
                <a:cs typeface="+mj-cs"/>
              </a:rPr>
              <a:t>know there’s already </a:t>
            </a:r>
            <a:r>
              <a:rPr lang="en-US" altLang="zh-CN" dirty="0" err="1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  <a:ea typeface="+mj-ea"/>
                <a:cs typeface="+mj-cs"/>
              </a:rPr>
              <a:t>Match.jl</a:t>
            </a:r>
            <a:endParaRPr lang="en-US" altLang="zh-CN" dirty="0">
              <a:solidFill>
                <a:schemeClr val="accent5">
                  <a:lumMod val="75000"/>
                </a:schemeClr>
              </a:solidFill>
              <a:latin typeface="Candara" panose="020E0502030303020204" pitchFamily="34" charset="0"/>
              <a:ea typeface="+mj-ea"/>
              <a:cs typeface="+mj-cs"/>
            </a:endParaRPr>
          </a:p>
          <a:p>
            <a:pPr>
              <a:lnSpc>
                <a:spcPct val="200000"/>
              </a:lnSpc>
              <a:spcBef>
                <a:spcPct val="0"/>
              </a:spcBef>
            </a:pPr>
            <a:r>
              <a:rPr lang="en-US" altLang="zh-CN" dirty="0" smtClean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  <a:ea typeface="+mj-ea"/>
                <a:cs typeface="+mj-cs"/>
              </a:rPr>
              <a:t>6. Possible </a:t>
            </a:r>
            <a:r>
              <a:rPr lang="en-US" altLang="zh-CN" dirty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  <a:ea typeface="+mj-ea"/>
                <a:cs typeface="+mj-cs"/>
              </a:rPr>
              <a:t>to define my own patterns, extensible and </a:t>
            </a:r>
            <a:r>
              <a:rPr lang="en-US" altLang="zh-CN" dirty="0" smtClean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  <a:ea typeface="+mj-ea"/>
                <a:cs typeface="+mj-cs"/>
              </a:rPr>
              <a:t>more</a:t>
            </a:r>
          </a:p>
          <a:p>
            <a:pPr>
              <a:lnSpc>
                <a:spcPct val="200000"/>
              </a:lnSpc>
              <a:spcBef>
                <a:spcPct val="0"/>
              </a:spcBef>
            </a:pPr>
            <a:r>
              <a:rPr lang="en-US" altLang="zh-CN" dirty="0" smtClean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  <a:ea typeface="+mj-ea"/>
                <a:cs typeface="+mj-cs"/>
              </a:rPr>
              <a:t>7. Get out of the pervasive limitations around programming</a:t>
            </a:r>
            <a:endParaRPr lang="en-US" altLang="zh-CN" dirty="0">
              <a:solidFill>
                <a:schemeClr val="accent5">
                  <a:lumMod val="75000"/>
                </a:schemeClr>
              </a:solidFill>
              <a:latin typeface="Candara" panose="020E0502030303020204" pitchFamily="34" charset="0"/>
              <a:ea typeface="+mj-ea"/>
              <a:cs typeface="+mj-cs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051720" y="260648"/>
            <a:ext cx="44644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Eras Medium ITC" panose="020B0602030504020804" pitchFamily="34" charset="0"/>
                <a:ea typeface="+mj-ea"/>
                <a:cs typeface="+mj-cs"/>
              </a:rPr>
              <a:t>Motivations</a:t>
            </a:r>
            <a:endParaRPr lang="zh-CN" altLang="en-US" sz="5400" b="1" dirty="0">
              <a:solidFill>
                <a:schemeClr val="tx2">
                  <a:lumMod val="60000"/>
                  <a:lumOff val="40000"/>
                </a:schemeClr>
              </a:solidFill>
              <a:latin typeface="Eras Medium ITC" panose="020B0602030504020804" pitchFamily="34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011232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953</Words>
  <Application>Microsoft Office PowerPoint</Application>
  <PresentationFormat>全屏显示(4:3)</PresentationFormat>
  <Paragraphs>192</Paragraphs>
  <Slides>49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49</vt:i4>
      </vt:variant>
    </vt:vector>
  </HeadingPairs>
  <TitlesOfParts>
    <vt:vector size="57" baseType="lpstr">
      <vt:lpstr>宋体</vt:lpstr>
      <vt:lpstr>Arial</vt:lpstr>
      <vt:lpstr>Calibri</vt:lpstr>
      <vt:lpstr>Candara</vt:lpstr>
      <vt:lpstr>Consolas</vt:lpstr>
      <vt:lpstr>Eras Medium ITC</vt:lpstr>
      <vt:lpstr>Wingdings</vt:lpstr>
      <vt:lpstr>Office Theme</vt:lpstr>
      <vt:lpstr>MLStyle.jl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2014-06-18T18:35:22Z</dcterms:created>
  <dcterms:modified xsi:type="dcterms:W3CDTF">2019-08-24T06:36:12Z</dcterms:modified>
</cp:coreProperties>
</file>